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6" r:id="rId5"/>
    <p:sldId id="270" r:id="rId6"/>
    <p:sldId id="277" r:id="rId7"/>
    <p:sldId id="278" r:id="rId8"/>
    <p:sldId id="279" r:id="rId9"/>
    <p:sldId id="282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2" r:id="rId20"/>
    <p:sldId id="333" r:id="rId21"/>
    <p:sldId id="330" r:id="rId22"/>
    <p:sldId id="334" r:id="rId23"/>
    <p:sldId id="335" r:id="rId24"/>
    <p:sldId id="33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85C875-59C2-44DE-92F6-CE67A6F4AD81}" type="datetimeFigureOut">
              <a:rPr lang="en-US" smtClean="0"/>
              <a:t>6/10/2020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A6F93-8080-4771-9BC4-408B99D1A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43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A664E-C99C-44BF-B9DD-CC16C8D1F61F}" type="slidenum">
              <a:rPr lang="mk-MK" smtClean="0"/>
              <a:t>11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049220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Ivan.gorgievski@bas.edu.mk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752602"/>
            <a:ext cx="7772400" cy="1981199"/>
          </a:xfrm>
        </p:spPr>
        <p:txBody>
          <a:bodyPr>
            <a:noAutofit/>
          </a:bodyPr>
          <a:lstStyle/>
          <a:p>
            <a:r>
              <a:rPr lang="mk-MK" sz="5400" b="1" dirty="0">
                <a:solidFill>
                  <a:schemeClr val="accent1"/>
                </a:solidFill>
              </a:rPr>
              <a:t>МЕНАЏМЕНТ И МЕНАЏЕРСКИ ВЕШТИНИ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733801"/>
            <a:ext cx="6400800" cy="695790"/>
          </a:xfrm>
        </p:spPr>
        <p:txBody>
          <a:bodyPr>
            <a:normAutofit/>
          </a:bodyPr>
          <a:lstStyle/>
          <a:p>
            <a:r>
              <a:rPr lang="mk-MK" b="1" dirty="0">
                <a:solidFill>
                  <a:schemeClr val="tx1"/>
                </a:solidFill>
              </a:rPr>
              <a:t>Пред. м-р Иван Ѓорѓиевски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531" y="6019799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863" y="6122835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89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/>
          <p:cNvSpPr/>
          <p:nvPr/>
        </p:nvSpPr>
        <p:spPr>
          <a:xfrm>
            <a:off x="819150" y="2574925"/>
            <a:ext cx="10515600" cy="847725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mk-MK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СРЕДНО НИВО</a:t>
            </a:r>
          </a:p>
        </p:txBody>
      </p:sp>
      <p:sp>
        <p:nvSpPr>
          <p:cNvPr id="10" name="Round Diagonal Corner Rectangle 9"/>
          <p:cNvSpPr/>
          <p:nvPr/>
        </p:nvSpPr>
        <p:spPr>
          <a:xfrm>
            <a:off x="816547" y="3533776"/>
            <a:ext cx="10515600" cy="676274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mk-MK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ПРВО /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mk-MK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ЛИНИСКО НИВО</a:t>
            </a:r>
          </a:p>
        </p:txBody>
      </p:sp>
      <p:sp>
        <p:nvSpPr>
          <p:cNvPr id="8" name="Round Diagonal Corner Rectangle 7"/>
          <p:cNvSpPr/>
          <p:nvPr/>
        </p:nvSpPr>
        <p:spPr>
          <a:xfrm>
            <a:off x="819150" y="180975"/>
            <a:ext cx="10580799" cy="2238375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mk-MK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ТОП МЕНАЏМЕНТ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347" y="0"/>
            <a:ext cx="5325602" cy="5314951"/>
          </a:xfrm>
        </p:spPr>
      </p:pic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xfrm>
            <a:off x="819150" y="4727576"/>
            <a:ext cx="10515600" cy="76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4000" dirty="0">
                <a:solidFill>
                  <a:schemeClr val="accent2"/>
                </a:solidFill>
              </a:rPr>
              <a:t>ОСНОВНИ МЕНАЏЕРСКИ</a:t>
            </a:r>
            <a:br>
              <a:rPr lang="en-US" sz="4000" dirty="0">
                <a:solidFill>
                  <a:schemeClr val="accent2"/>
                </a:solidFill>
              </a:rPr>
            </a:br>
            <a:r>
              <a:rPr lang="mk-MK" sz="4000" b="1" dirty="0">
                <a:solidFill>
                  <a:schemeClr val="accent2"/>
                </a:solidFill>
              </a:rPr>
              <a:t>НИВОА</a:t>
            </a:r>
            <a:endParaRPr lang="mk-MK" sz="3200" b="1" dirty="0">
              <a:solidFill>
                <a:schemeClr val="accent2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A3E1A8-75FC-475F-BF12-3C1D21F2F924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02A53C3-5F43-481F-9BF6-48B26608C9FE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F74369A-2F40-4448-9F68-AAB40209E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8403A46-6BC6-44BD-8053-AFCAC5F04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271EF27-3123-4F25-A1B2-795076F4D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465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657225" y="508001"/>
            <a:ext cx="7081266" cy="76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6000" dirty="0">
                <a:solidFill>
                  <a:schemeClr val="accent2"/>
                </a:solidFill>
              </a:rPr>
              <a:t>МЕНАЏЕРСКИ</a:t>
            </a:r>
            <a:r>
              <a:rPr lang="en-US" sz="6000" dirty="0">
                <a:solidFill>
                  <a:schemeClr val="accent2"/>
                </a:solidFill>
              </a:rPr>
              <a:t> </a:t>
            </a:r>
            <a:r>
              <a:rPr lang="mk-MK" sz="6000" dirty="0">
                <a:solidFill>
                  <a:schemeClr val="accent2"/>
                </a:solidFill>
              </a:rPr>
              <a:t>НИВОА</a:t>
            </a:r>
            <a:r>
              <a:rPr lang="en-US" sz="6000" dirty="0">
                <a:solidFill>
                  <a:schemeClr val="accent2"/>
                </a:solidFill>
              </a:rPr>
              <a:t> </a:t>
            </a:r>
            <a:r>
              <a:rPr lang="mk-MK" sz="6000" dirty="0">
                <a:solidFill>
                  <a:schemeClr val="accent2"/>
                </a:solidFill>
              </a:rPr>
              <a:t>И</a:t>
            </a:r>
            <a:endParaRPr lang="mk-MK" sz="4900" b="1" dirty="0">
              <a:solidFill>
                <a:schemeClr val="accent2"/>
              </a:solidFill>
            </a:endParaRPr>
          </a:p>
        </p:txBody>
      </p:sp>
      <p:sp>
        <p:nvSpPr>
          <p:cNvPr id="2" name="Isosceles Triangle 1"/>
          <p:cNvSpPr/>
          <p:nvPr/>
        </p:nvSpPr>
        <p:spPr>
          <a:xfrm>
            <a:off x="2523883" y="1373661"/>
            <a:ext cx="1347928" cy="1054768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mk-MK" sz="2000" b="1" dirty="0">
                <a:latin typeface="+mj-lt"/>
              </a:rPr>
              <a:t>ТОП</a:t>
            </a:r>
          </a:p>
        </p:txBody>
      </p:sp>
      <p:sp>
        <p:nvSpPr>
          <p:cNvPr id="3" name="Trapezoid 2"/>
          <p:cNvSpPr/>
          <p:nvPr/>
        </p:nvSpPr>
        <p:spPr>
          <a:xfrm>
            <a:off x="1790700" y="2525737"/>
            <a:ext cx="2857500" cy="1124587"/>
          </a:xfrm>
          <a:prstGeom prst="trapezoid">
            <a:avLst>
              <a:gd name="adj" fmla="val 61923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mk-MK" sz="2000" b="1" dirty="0">
                <a:latin typeface="+mj-lt"/>
              </a:rPr>
              <a:t>СРЕДЕН</a:t>
            </a:r>
          </a:p>
        </p:txBody>
      </p:sp>
      <p:sp>
        <p:nvSpPr>
          <p:cNvPr id="8" name="Trapezoid 7"/>
          <p:cNvSpPr/>
          <p:nvPr/>
        </p:nvSpPr>
        <p:spPr>
          <a:xfrm>
            <a:off x="819150" y="3784600"/>
            <a:ext cx="4779018" cy="1465827"/>
          </a:xfrm>
          <a:prstGeom prst="trapezoid">
            <a:avLst>
              <a:gd name="adj" fmla="val 62508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mk-MK" sz="2000" b="1" dirty="0">
                <a:latin typeface="+mj-lt"/>
              </a:rPr>
              <a:t>ЛИНИСКИ</a:t>
            </a:r>
          </a:p>
        </p:txBody>
      </p:sp>
      <p:cxnSp>
        <p:nvCxnSpPr>
          <p:cNvPr id="11" name="Straight Connector 10"/>
          <p:cNvCxnSpPr>
            <a:stCxn id="2" idx="4"/>
          </p:cNvCxnSpPr>
          <p:nvPr/>
        </p:nvCxnSpPr>
        <p:spPr>
          <a:xfrm>
            <a:off x="3871811" y="2428429"/>
            <a:ext cx="736768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1249025" y="1541823"/>
            <a:ext cx="0" cy="886605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46505" y="1879407"/>
            <a:ext cx="71929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ОРГАНИЗАЦИСКИ / </a:t>
            </a:r>
            <a:r>
              <a:rPr lang="mk-MK" sz="32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ОФИЦИЈАЛНИ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4648200" y="3644396"/>
            <a:ext cx="65913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1249025" y="2774791"/>
            <a:ext cx="0" cy="886605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500428" y="3131205"/>
            <a:ext cx="5739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СЕКТОРСКИ / </a:t>
            </a:r>
            <a:r>
              <a:rPr lang="mk-MK" sz="32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ОПЕРАТИВНИ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3871811" y="5250427"/>
            <a:ext cx="736768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1249025" y="4363822"/>
            <a:ext cx="0" cy="886605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665538" y="4701406"/>
            <a:ext cx="5573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ОДДЕЛЕНСКИ / </a:t>
            </a:r>
            <a:r>
              <a:rPr lang="mk-MK" sz="32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ИЗВРШНИ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877151" y="2428428"/>
            <a:ext cx="736768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899445" y="1541822"/>
            <a:ext cx="0" cy="886605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77151" y="3647360"/>
            <a:ext cx="736768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899445" y="2757791"/>
            <a:ext cx="0" cy="886605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19150" y="5246823"/>
            <a:ext cx="736768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841444" y="4360217"/>
            <a:ext cx="0" cy="886605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/>
          <p:cNvSpPr txBox="1">
            <a:spLocks/>
          </p:cNvSpPr>
          <p:nvPr/>
        </p:nvSpPr>
        <p:spPr>
          <a:xfrm>
            <a:off x="7643002" y="508001"/>
            <a:ext cx="4096512" cy="768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6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АКТИВНОСТИ</a:t>
            </a:r>
            <a:endParaRPr lang="mk-MK" sz="49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7643002" y="496088"/>
            <a:ext cx="1805798" cy="768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6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ЦЕЛИ</a:t>
            </a:r>
            <a:endParaRPr lang="mk-MK" sz="49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4809" y="1370445"/>
            <a:ext cx="33233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000" b="1" u="sng" dirty="0">
                <a:latin typeface="+mj-lt"/>
              </a:rPr>
              <a:t>ПОСТАВУВАЊЕ ЦЕЛИ</a:t>
            </a:r>
          </a:p>
          <a:p>
            <a:r>
              <a:rPr lang="mk-MK" sz="2000" b="1" u="sng" dirty="0">
                <a:latin typeface="+mj-lt"/>
              </a:rPr>
              <a:t>СКЕНИРАЊЕ НА ОКОЛИНАТА</a:t>
            </a:r>
          </a:p>
          <a:p>
            <a:r>
              <a:rPr lang="mk-MK" sz="2000" b="1" u="sng" dirty="0">
                <a:latin typeface="+mj-lt"/>
              </a:rPr>
              <a:t>ПЛАНИРАЊЕ И ОДЛУЧУВАЊЕ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15284" y="2443129"/>
            <a:ext cx="46618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b="1" u="sng" dirty="0">
                <a:latin typeface="+mj-lt"/>
              </a:rPr>
              <a:t>ИНФОРМИРАЊЕ НА ТОП МЕНАЏМЕНТОТ</a:t>
            </a:r>
            <a:br>
              <a:rPr lang="mk-MK" b="1" u="sng" dirty="0">
                <a:latin typeface="+mj-lt"/>
              </a:rPr>
            </a:br>
            <a:r>
              <a:rPr lang="mk-MK" b="1" u="sng" dirty="0">
                <a:latin typeface="+mj-lt"/>
              </a:rPr>
              <a:t>НАДЗОР НАД ПРВА ЛИНИЈА</a:t>
            </a:r>
          </a:p>
          <a:p>
            <a:r>
              <a:rPr lang="mk-MK" b="1" u="sng" dirty="0">
                <a:latin typeface="+mj-lt"/>
              </a:rPr>
              <a:t>РАЗВОЈ И ИМПЛЕМЕНТАЦИЈА НА АКТИВНОСТИ</a:t>
            </a:r>
          </a:p>
          <a:p>
            <a:r>
              <a:rPr lang="mk-MK" b="1" u="sng" dirty="0">
                <a:latin typeface="+mj-lt"/>
              </a:rPr>
              <a:t>ДОДЕЛУВАЊЕ РЕСУРСИ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15284" y="4310481"/>
            <a:ext cx="52597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b="1" u="sng" dirty="0">
                <a:latin typeface="+mj-lt"/>
              </a:rPr>
              <a:t>ИНФОРМИРАЊЕ НА СРЕДНИОТ МЕНАЏМЕНТ</a:t>
            </a:r>
            <a:br>
              <a:rPr lang="mk-MK" b="1" u="sng" dirty="0">
                <a:latin typeface="+mj-lt"/>
              </a:rPr>
            </a:br>
            <a:r>
              <a:rPr lang="mk-MK" b="1" u="sng" dirty="0">
                <a:latin typeface="+mj-lt"/>
              </a:rPr>
              <a:t>МЕНАЏИРАЊЕ НА УСЛУГИТЕ ИЛИ ПРОИЗВОДСТВОТО</a:t>
            </a:r>
          </a:p>
          <a:p>
            <a:r>
              <a:rPr lang="mk-MK" b="1" u="sng" dirty="0">
                <a:latin typeface="+mj-lt"/>
              </a:rPr>
              <a:t>КООРДИНАЦИЈА НА АКТИВНОСТИ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2B9FED0-439C-4B8C-9A7B-63524F66465D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4B7A1B3-AE03-446E-B88E-F422F56573CC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3E9E64D9-F67A-4BD5-9D35-1ADA9FB1A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2EEF9BBF-8DDE-45F6-8E05-75FA334FF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B0A5FD98-0372-4D4E-8F79-FEADE9F1B3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910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33333E-6 L 0.46523 -3.33333E-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55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0.46498 -1.48148E-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42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4668 -4.81481E-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4" presetClass="exit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8" grpId="0" animBg="1"/>
      <p:bldP spid="8" grpId="1" animBg="1"/>
      <p:bldP spid="14" grpId="0"/>
      <p:bldP spid="14" grpId="1"/>
      <p:bldP spid="17" grpId="0"/>
      <p:bldP spid="17" grpId="1"/>
      <p:bldP spid="20" grpId="0"/>
      <p:bldP spid="20" grpId="1"/>
      <p:bldP spid="27" grpId="0"/>
      <p:bldP spid="28" grpId="0"/>
      <p:bldP spid="7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819150" y="508001"/>
            <a:ext cx="10515600" cy="76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6000" b="1" dirty="0">
                <a:solidFill>
                  <a:schemeClr val="accent2"/>
                </a:solidFill>
              </a:rPr>
              <a:t>УЛОГИ </a:t>
            </a:r>
            <a:r>
              <a:rPr lang="mk-MK" sz="6000" dirty="0">
                <a:solidFill>
                  <a:schemeClr val="accent2"/>
                </a:solidFill>
              </a:rPr>
              <a:t>НА МЕНАЏЕРОТ</a:t>
            </a:r>
            <a:endParaRPr lang="mk-MK" sz="4900" b="1" dirty="0">
              <a:solidFill>
                <a:schemeClr val="accent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078" y="1276351"/>
            <a:ext cx="6220542" cy="4829176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3168649" y="4205816"/>
          <a:ext cx="6121400" cy="1005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12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8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mk-MK" sz="2800" dirty="0"/>
                        <a:t>ИНТЕРПЕРСОНАЛНИ</a:t>
                      </a:r>
                    </a:p>
                    <a:p>
                      <a:pPr algn="r"/>
                      <a:r>
                        <a:rPr lang="mk-MK" sz="2800" dirty="0"/>
                        <a:t>УЛОГИ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k-MK" sz="2000" dirty="0"/>
                        <a:t>ВОДАЧ</a:t>
                      </a:r>
                    </a:p>
                    <a:p>
                      <a:r>
                        <a:rPr lang="mk-MK" sz="2000" dirty="0"/>
                        <a:t>ГЛАВА</a:t>
                      </a:r>
                    </a:p>
                    <a:p>
                      <a:r>
                        <a:rPr lang="mk-MK" sz="2000" dirty="0"/>
                        <a:t>ПОВРЗУВАЧ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73" y="947572"/>
            <a:ext cx="6644047" cy="5157955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3168649" y="4205816"/>
          <a:ext cx="6121400" cy="1005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12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8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mk-MK" sz="2800" dirty="0"/>
                        <a:t>ИНФОРМАТИВНИ</a:t>
                      </a:r>
                    </a:p>
                    <a:p>
                      <a:pPr algn="r"/>
                      <a:r>
                        <a:rPr lang="mk-MK" sz="2800" dirty="0"/>
                        <a:t>УЛОГИ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k-MK" sz="2000" dirty="0"/>
                        <a:t>НАБЉУДУВАЧ</a:t>
                      </a:r>
                    </a:p>
                    <a:p>
                      <a:r>
                        <a:rPr lang="mk-MK" sz="2000" dirty="0"/>
                        <a:t>ИНФОРМАТОР</a:t>
                      </a:r>
                    </a:p>
                    <a:p>
                      <a:r>
                        <a:rPr lang="mk-MK" sz="2000" dirty="0"/>
                        <a:t>ПОРТПАРОЛ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73" y="947572"/>
            <a:ext cx="6644047" cy="5157954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695573" y="4205816"/>
          <a:ext cx="6991352" cy="1310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09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1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mk-MK" sz="2800" dirty="0"/>
                        <a:t>ОДЛУЧУВАЧКИ</a:t>
                      </a:r>
                    </a:p>
                    <a:p>
                      <a:pPr algn="r"/>
                      <a:r>
                        <a:rPr lang="mk-MK" sz="2800" dirty="0"/>
                        <a:t>УЛОГИ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k-MK" sz="2000" dirty="0"/>
                        <a:t>ПРЕТПРИЕМАЧ</a:t>
                      </a:r>
                    </a:p>
                    <a:p>
                      <a:r>
                        <a:rPr lang="mk-MK" sz="2000" dirty="0"/>
                        <a:t>КРИЗЕН</a:t>
                      </a:r>
                      <a:r>
                        <a:rPr lang="mk-MK" sz="2000" baseline="0" dirty="0"/>
                        <a:t> ВОДАЧ</a:t>
                      </a:r>
                      <a:endParaRPr lang="en-US" sz="2000" baseline="0" dirty="0"/>
                    </a:p>
                    <a:p>
                      <a:r>
                        <a:rPr lang="mk-MK" sz="2000" baseline="0" dirty="0"/>
                        <a:t>РАСПОРЕДУВАЧ НА РЕСУРСИ</a:t>
                      </a:r>
                    </a:p>
                    <a:p>
                      <a:r>
                        <a:rPr lang="mk-MK" sz="2000" baseline="0" dirty="0"/>
                        <a:t>ПРЕГОВАРАЧ</a:t>
                      </a:r>
                      <a:endParaRPr lang="mk-MK" sz="2000" dirty="0"/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4933950" y="2362200"/>
            <a:ext cx="2228850" cy="0"/>
          </a:xfrm>
          <a:prstGeom prst="line">
            <a:avLst/>
          </a:prstGeom>
          <a:ln w="762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7610475" y="3607072"/>
            <a:ext cx="876302" cy="1127942"/>
          </a:xfrm>
          <a:prstGeom prst="line">
            <a:avLst/>
          </a:prstGeom>
          <a:ln w="762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514725" y="3564784"/>
            <a:ext cx="952500" cy="1214157"/>
          </a:xfrm>
          <a:prstGeom prst="line">
            <a:avLst/>
          </a:prstGeom>
          <a:ln w="762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701049" y="2960945"/>
            <a:ext cx="26330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mk-MK" sz="2400" b="1" dirty="0">
                <a:solidFill>
                  <a:schemeClr val="bg2">
                    <a:lumMod val="25000"/>
                  </a:schemeClr>
                </a:solidFill>
              </a:rPr>
              <a:t>ИНФОРМАЦИИ ЗА</a:t>
            </a:r>
          </a:p>
          <a:p>
            <a:pPr algn="ctr"/>
            <a:r>
              <a:rPr lang="mk-MK" sz="2400" b="1" dirty="0">
                <a:solidFill>
                  <a:schemeClr val="bg2">
                    <a:lumMod val="25000"/>
                  </a:schemeClr>
                </a:solidFill>
              </a:rPr>
              <a:t>ВОДСТВОТО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6809173-3772-443A-A05D-AAC96B204833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233E385-6FBC-4BCE-819E-E28BCF027BDC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7B23C24-823B-4A81-B65B-36B6591A9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6E393E9-03B3-441E-8CB7-E74259C41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67D5C57-A0BD-497D-B5EA-261D03D0E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13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25508 -0.1881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0" y="-942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508 -0.2685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0" y="-1342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00"/>
                            </p:stCondLst>
                            <p:childTnLst>
                              <p:par>
                                <p:cTn id="48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7 L 0.24635 -0.1780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-891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0.23203 -0.2726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-1363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800"/>
                            </p:stCondLst>
                            <p:childTnLst>
                              <p:par>
                                <p:cTn id="76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7 L 0.00729 0.2831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1414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2.5E-6 0.1676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38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1085851" y="508001"/>
            <a:ext cx="6858000" cy="768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4800" b="1" dirty="0">
                <a:solidFill>
                  <a:schemeClr val="accent2"/>
                </a:solidFill>
              </a:rPr>
              <a:t>МЕНАЏЕРСКИ СТИЛОВИ</a:t>
            </a:r>
            <a:endParaRPr lang="mk-MK" sz="4000" b="1" dirty="0">
              <a:solidFill>
                <a:schemeClr val="accent2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77150" y="535433"/>
            <a:ext cx="5018898" cy="768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6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АДИЖЕС</a:t>
            </a:r>
            <a:endParaRPr lang="mk-MK" sz="49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7677150" y="2016918"/>
            <a:ext cx="3048000" cy="1181100"/>
          </a:xfrm>
          <a:prstGeom prst="wedgeRoundRectCallout">
            <a:avLst>
              <a:gd name="adj1" fmla="val -63571"/>
              <a:gd name="adj2" fmla="val 43435"/>
              <a:gd name="adj3" fmla="val 16667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4400" dirty="0">
                <a:solidFill>
                  <a:schemeClr val="accent2"/>
                </a:solidFill>
              </a:rPr>
              <a:t>А</a:t>
            </a:r>
          </a:p>
          <a:p>
            <a:pPr algn="ctr"/>
            <a:r>
              <a:rPr lang="mk-MK" dirty="0"/>
              <a:t>АДМИНИСТРАТОР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1426856" y="2016918"/>
            <a:ext cx="3048000" cy="1181100"/>
          </a:xfrm>
          <a:prstGeom prst="wedgeRoundRectCallout">
            <a:avLst>
              <a:gd name="adj1" fmla="val 65967"/>
              <a:gd name="adj2" fmla="val 35822"/>
              <a:gd name="adj3" fmla="val 16667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4400" dirty="0">
                <a:solidFill>
                  <a:schemeClr val="accent2"/>
                </a:solidFill>
              </a:rPr>
              <a:t>П</a:t>
            </a:r>
          </a:p>
          <a:p>
            <a:pPr algn="ctr"/>
            <a:r>
              <a:rPr lang="mk-MK" dirty="0"/>
              <a:t>ПРОИЗВОДИТЕЛ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404" y="1400174"/>
            <a:ext cx="2147651" cy="5076825"/>
          </a:xfrm>
          <a:prstGeom prst="rect">
            <a:avLst/>
          </a:prstGeom>
        </p:spPr>
      </p:pic>
      <p:sp>
        <p:nvSpPr>
          <p:cNvPr id="11" name="Rounded Rectangular Callout 10"/>
          <p:cNvSpPr/>
          <p:nvPr/>
        </p:nvSpPr>
        <p:spPr>
          <a:xfrm>
            <a:off x="7677150" y="3911153"/>
            <a:ext cx="3048000" cy="1181100"/>
          </a:xfrm>
          <a:prstGeom prst="wedgeRoundRectCallout">
            <a:avLst>
              <a:gd name="adj1" fmla="val -65321"/>
              <a:gd name="adj2" fmla="val -41565"/>
              <a:gd name="adj3" fmla="val 16667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4400" dirty="0">
                <a:solidFill>
                  <a:schemeClr val="accent2"/>
                </a:solidFill>
              </a:rPr>
              <a:t>И</a:t>
            </a:r>
          </a:p>
          <a:p>
            <a:pPr algn="ctr"/>
            <a:r>
              <a:rPr lang="mk-MK" dirty="0"/>
              <a:t>ИНТЕГРАТОР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1426856" y="3938585"/>
            <a:ext cx="3048000" cy="1181100"/>
          </a:xfrm>
          <a:prstGeom prst="wedgeRoundRectCallout">
            <a:avLst>
              <a:gd name="adj1" fmla="val 64742"/>
              <a:gd name="adj2" fmla="val -44693"/>
              <a:gd name="adj3" fmla="val 16667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4400" dirty="0">
                <a:solidFill>
                  <a:schemeClr val="accent2"/>
                </a:solidFill>
              </a:rPr>
              <a:t>Е</a:t>
            </a:r>
          </a:p>
          <a:p>
            <a:pPr algn="ctr"/>
            <a:r>
              <a:rPr lang="mk-MK" dirty="0"/>
              <a:t>ПРЕТПРИЕМАЧ</a:t>
            </a:r>
          </a:p>
        </p:txBody>
      </p:sp>
    </p:spTree>
    <p:extLst>
      <p:ext uri="{BB962C8B-B14F-4D97-AF65-F5344CB8AC3E}">
        <p14:creationId xmlns:p14="http://schemas.microsoft.com/office/powerpoint/2010/main" val="248438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ular Callout 8"/>
          <p:cNvSpPr/>
          <p:nvPr/>
        </p:nvSpPr>
        <p:spPr>
          <a:xfrm>
            <a:off x="1541156" y="1577974"/>
            <a:ext cx="3048000" cy="1181100"/>
          </a:xfrm>
          <a:prstGeom prst="wedgeRoundRectCallout">
            <a:avLst>
              <a:gd name="adj1" fmla="val 65967"/>
              <a:gd name="adj2" fmla="val 35822"/>
              <a:gd name="adj3" fmla="val 16667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4400" dirty="0">
                <a:solidFill>
                  <a:schemeClr val="accent2"/>
                </a:solidFill>
              </a:rPr>
              <a:t>П</a:t>
            </a:r>
          </a:p>
          <a:p>
            <a:pPr algn="ctr"/>
            <a:r>
              <a:rPr lang="mk-MK" dirty="0"/>
              <a:t>ПРОИЗВОДИТЕЛ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527" y="1042215"/>
            <a:ext cx="2369077" cy="5600655"/>
          </a:xfrm>
          <a:prstGeom prst="rect">
            <a:avLst/>
          </a:prstGeom>
        </p:spPr>
      </p:pic>
      <p:cxnSp>
        <p:nvCxnSpPr>
          <p:cNvPr id="13" name="Elbow Connector 12"/>
          <p:cNvCxnSpPr>
            <a:stCxn id="9" idx="1"/>
            <a:endCxn id="17" idx="2"/>
          </p:cNvCxnSpPr>
          <p:nvPr/>
        </p:nvCxnSpPr>
        <p:spPr>
          <a:xfrm rot="10800000" flipH="1" flipV="1">
            <a:off x="1541156" y="2168523"/>
            <a:ext cx="1664554" cy="2782381"/>
          </a:xfrm>
          <a:prstGeom prst="bentConnector4">
            <a:avLst>
              <a:gd name="adj1" fmla="val -13733"/>
              <a:gd name="adj2" fmla="val 108216"/>
            </a:avLst>
          </a:prstGeom>
          <a:ln w="3810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619250" y="3142169"/>
            <a:ext cx="2116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РЕЗУЛТАТИ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19250" y="3550156"/>
            <a:ext cx="1994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ЛОКАЛНО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19250" y="3958143"/>
            <a:ext cx="24961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БРЗО ТЕМПО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19250" y="4366130"/>
            <a:ext cx="31729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СТРУКТУРИРАНО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41155" y="5304467"/>
            <a:ext cx="26741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dirty="0">
                <a:latin typeface="+mj-lt"/>
              </a:rPr>
              <a:t>НАСОЧЕН КОН</a:t>
            </a:r>
          </a:p>
          <a:p>
            <a:r>
              <a:rPr lang="mk-MK" sz="3200" b="1" u="sng" dirty="0">
                <a:latin typeface="+mj-lt"/>
              </a:rPr>
              <a:t>РЕЗУЛТАТИ!</a:t>
            </a:r>
          </a:p>
        </p:txBody>
      </p:sp>
    </p:spTree>
    <p:extLst>
      <p:ext uri="{BB962C8B-B14F-4D97-AF65-F5344CB8AC3E}">
        <p14:creationId xmlns:p14="http://schemas.microsoft.com/office/powerpoint/2010/main" val="149962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81481E-6 L 0.12669 0.2398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28" y="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  <p:bldP spid="16" grpId="0"/>
      <p:bldP spid="17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ular Callout 8"/>
          <p:cNvSpPr/>
          <p:nvPr/>
        </p:nvSpPr>
        <p:spPr>
          <a:xfrm>
            <a:off x="6153150" y="1577974"/>
            <a:ext cx="3048000" cy="1181100"/>
          </a:xfrm>
          <a:prstGeom prst="wedgeRoundRectCallout">
            <a:avLst>
              <a:gd name="adj1" fmla="val -70596"/>
              <a:gd name="adj2" fmla="val 42274"/>
              <a:gd name="adj3" fmla="val 16667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accent2"/>
                </a:solidFill>
              </a:rPr>
              <a:t>A</a:t>
            </a:r>
            <a:endParaRPr lang="mk-MK" sz="4400" dirty="0">
              <a:solidFill>
                <a:schemeClr val="accent2"/>
              </a:solidFill>
            </a:endParaRPr>
          </a:p>
          <a:p>
            <a:pPr algn="ctr"/>
            <a:r>
              <a:rPr lang="mk-MK" dirty="0"/>
              <a:t>АДМИНИСТРАТОР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449" y="1171576"/>
            <a:ext cx="3581001" cy="8465724"/>
          </a:xfrm>
          <a:prstGeom prst="rect">
            <a:avLst/>
          </a:prstGeom>
        </p:spPr>
      </p:pic>
      <p:cxnSp>
        <p:nvCxnSpPr>
          <p:cNvPr id="13" name="Elbow Connector 12"/>
          <p:cNvCxnSpPr>
            <a:stCxn id="9" idx="3"/>
            <a:endCxn id="17" idx="2"/>
          </p:cNvCxnSpPr>
          <p:nvPr/>
        </p:nvCxnSpPr>
        <p:spPr>
          <a:xfrm flipH="1">
            <a:off x="7531023" y="2168524"/>
            <a:ext cx="1670127" cy="2782381"/>
          </a:xfrm>
          <a:prstGeom prst="bentConnector4">
            <a:avLst>
              <a:gd name="adj1" fmla="val -13688"/>
              <a:gd name="adj2" fmla="val 108216"/>
            </a:avLst>
          </a:prstGeom>
          <a:ln w="3810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231244" y="3142169"/>
            <a:ext cx="1920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ПЛАНИРА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31244" y="3550156"/>
            <a:ext cx="1994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ЛОКАЛНО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31244" y="3958143"/>
            <a:ext cx="2666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КООРДИНИРА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31244" y="4366130"/>
            <a:ext cx="25995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КОНТРОЛИРА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53149" y="5304467"/>
            <a:ext cx="27767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mk-MK" sz="3200" dirty="0">
                <a:latin typeface="+mj-lt"/>
              </a:rPr>
              <a:t>БАРА </a:t>
            </a:r>
            <a:r>
              <a:rPr lang="mk-MK" sz="3200" b="1" u="sng" dirty="0">
                <a:latin typeface="+mj-lt"/>
              </a:rPr>
              <a:t>РЕД И</a:t>
            </a:r>
            <a:endParaRPr lang="mk-MK" sz="3200" b="1" dirty="0">
              <a:latin typeface="+mj-lt"/>
            </a:endParaRPr>
          </a:p>
          <a:p>
            <a:pPr algn="r"/>
            <a:r>
              <a:rPr lang="mk-MK" sz="3200" b="1" u="sng" dirty="0">
                <a:latin typeface="+mj-lt"/>
              </a:rPr>
              <a:t>ДИСЦИПЛИНА!</a:t>
            </a:r>
          </a:p>
        </p:txBody>
      </p:sp>
    </p:spTree>
    <p:extLst>
      <p:ext uri="{BB962C8B-B14F-4D97-AF65-F5344CB8AC3E}">
        <p14:creationId xmlns:p14="http://schemas.microsoft.com/office/powerpoint/2010/main" val="40998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35808 -2.96296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  <p:bldP spid="16" grpId="0"/>
      <p:bldP spid="17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ular Callout 8"/>
          <p:cNvSpPr/>
          <p:nvPr/>
        </p:nvSpPr>
        <p:spPr>
          <a:xfrm>
            <a:off x="1857375" y="4854574"/>
            <a:ext cx="3048000" cy="1181100"/>
          </a:xfrm>
          <a:prstGeom prst="wedgeRoundRectCallout">
            <a:avLst>
              <a:gd name="adj1" fmla="val 68467"/>
              <a:gd name="adj2" fmla="val -45629"/>
              <a:gd name="adj3" fmla="val 16667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4400" dirty="0">
                <a:solidFill>
                  <a:schemeClr val="accent2"/>
                </a:solidFill>
              </a:rPr>
              <a:t>Е</a:t>
            </a:r>
          </a:p>
          <a:p>
            <a:pPr algn="ctr"/>
            <a:r>
              <a:rPr lang="mk-MK" dirty="0"/>
              <a:t>ПРЕТПРИЕМАЧ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99" y="933451"/>
            <a:ext cx="3581001" cy="8465724"/>
          </a:xfrm>
          <a:prstGeom prst="rect">
            <a:avLst/>
          </a:prstGeom>
        </p:spPr>
      </p:pic>
      <p:cxnSp>
        <p:nvCxnSpPr>
          <p:cNvPr id="13" name="Elbow Connector 12"/>
          <p:cNvCxnSpPr>
            <a:stCxn id="9" idx="1"/>
            <a:endCxn id="17" idx="0"/>
          </p:cNvCxnSpPr>
          <p:nvPr/>
        </p:nvCxnSpPr>
        <p:spPr>
          <a:xfrm rot="10800000" flipH="1">
            <a:off x="1857375" y="2812474"/>
            <a:ext cx="1372662" cy="2632650"/>
          </a:xfrm>
          <a:prstGeom prst="bentConnector4">
            <a:avLst>
              <a:gd name="adj1" fmla="val -16654"/>
              <a:gd name="adj2" fmla="val 108683"/>
            </a:avLst>
          </a:prstGeom>
          <a:ln w="3810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947987" y="4082475"/>
            <a:ext cx="4506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ПРЕПОЗНАВА ПРОМЕНИ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47987" y="3659142"/>
            <a:ext cx="20649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РИЗИКУВА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47987" y="3235808"/>
            <a:ext cx="27865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МЕНУВА ЦЕЛИ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47987" y="2812474"/>
            <a:ext cx="25641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ПРОАКТИВЕН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32003" y="673632"/>
            <a:ext cx="22878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dirty="0">
                <a:latin typeface="+mj-lt"/>
              </a:rPr>
              <a:t>НАСОЧЕН</a:t>
            </a:r>
          </a:p>
          <a:p>
            <a:r>
              <a:rPr lang="mk-MK" sz="3200" b="1" u="sng" dirty="0">
                <a:latin typeface="+mj-lt"/>
              </a:rPr>
              <a:t>КОН РАСТ И </a:t>
            </a:r>
          </a:p>
          <a:p>
            <a:r>
              <a:rPr lang="mk-MK" sz="3200" b="1" u="sng" dirty="0">
                <a:latin typeface="+mj-lt"/>
              </a:rPr>
              <a:t>РАЗВОЈ!</a:t>
            </a:r>
          </a:p>
        </p:txBody>
      </p:sp>
    </p:spTree>
    <p:extLst>
      <p:ext uri="{BB962C8B-B14F-4D97-AF65-F5344CB8AC3E}">
        <p14:creationId xmlns:p14="http://schemas.microsoft.com/office/powerpoint/2010/main" val="29265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0.49297 -0.35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48" y="-1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  <p:bldP spid="16" grpId="0"/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ular Callout 8"/>
          <p:cNvSpPr/>
          <p:nvPr/>
        </p:nvSpPr>
        <p:spPr>
          <a:xfrm>
            <a:off x="6915150" y="4854574"/>
            <a:ext cx="3048000" cy="1181100"/>
          </a:xfrm>
          <a:prstGeom prst="wedgeRoundRectCallout">
            <a:avLst>
              <a:gd name="adj1" fmla="val -74971"/>
              <a:gd name="adj2" fmla="val -42403"/>
              <a:gd name="adj3" fmla="val 16667"/>
            </a:avLst>
          </a:prstGeom>
          <a:solidFill>
            <a:schemeClr val="bg2">
              <a:lumMod val="1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4400" dirty="0">
                <a:solidFill>
                  <a:schemeClr val="accent2"/>
                </a:solidFill>
              </a:rPr>
              <a:t>И</a:t>
            </a:r>
          </a:p>
          <a:p>
            <a:pPr algn="ctr"/>
            <a:r>
              <a:rPr lang="mk-MK" dirty="0"/>
              <a:t>ИНТЕГРАТОР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501" y="-1534688"/>
            <a:ext cx="3581001" cy="8465724"/>
          </a:xfrm>
          <a:prstGeom prst="rect">
            <a:avLst/>
          </a:prstGeom>
        </p:spPr>
      </p:pic>
      <p:cxnSp>
        <p:nvCxnSpPr>
          <p:cNvPr id="13" name="Elbow Connector 12"/>
          <p:cNvCxnSpPr>
            <a:stCxn id="9" idx="3"/>
            <a:endCxn id="17" idx="0"/>
          </p:cNvCxnSpPr>
          <p:nvPr/>
        </p:nvCxnSpPr>
        <p:spPr>
          <a:xfrm flipH="1" flipV="1">
            <a:off x="7789822" y="2698174"/>
            <a:ext cx="2173328" cy="2746950"/>
          </a:xfrm>
          <a:prstGeom prst="bentConnector4">
            <a:avLst>
              <a:gd name="adj1" fmla="val -10518"/>
              <a:gd name="adj2" fmla="val 108322"/>
            </a:avLst>
          </a:prstGeom>
          <a:ln w="3810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88591" y="3968175"/>
            <a:ext cx="37745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ТИМ НАМЕСТО САМ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36002" y="3544842"/>
            <a:ext cx="1676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МИСИЈА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85081" y="3121508"/>
            <a:ext cx="15275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ВИЗИЈА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66965" y="2698174"/>
            <a:ext cx="4245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dirty="0"/>
              <a:t>УТВРДУВА ВРЕДНОСТИ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89778" y="673632"/>
            <a:ext cx="44710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mk-MK" sz="3200" dirty="0">
                <a:latin typeface="+mj-lt"/>
              </a:rPr>
              <a:t>ГИ </a:t>
            </a:r>
            <a:r>
              <a:rPr lang="mk-MK" sz="3200" b="1" u="sng" dirty="0">
                <a:latin typeface="+mj-lt"/>
              </a:rPr>
              <a:t>ОБЕДИНУВА ЛУЃЕТО</a:t>
            </a:r>
          </a:p>
          <a:p>
            <a:pPr algn="r"/>
            <a:r>
              <a:rPr lang="mk-MK" sz="3200" dirty="0">
                <a:latin typeface="+mj-lt"/>
              </a:rPr>
              <a:t>ВО ОСТВАРУВАЊЕТО НА </a:t>
            </a:r>
          </a:p>
          <a:p>
            <a:pPr algn="r"/>
            <a:r>
              <a:rPr lang="mk-MK" sz="3200" dirty="0">
                <a:latin typeface="+mj-lt"/>
              </a:rPr>
              <a:t>ВИЗИЈАТА</a:t>
            </a:r>
          </a:p>
        </p:txBody>
      </p:sp>
    </p:spTree>
    <p:extLst>
      <p:ext uri="{BB962C8B-B14F-4D97-AF65-F5344CB8AC3E}">
        <p14:creationId xmlns:p14="http://schemas.microsoft.com/office/powerpoint/2010/main" val="418968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0.4569 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  <p:bldP spid="16" grpId="0"/>
      <p:bldP spid="17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25400" y="3369583"/>
            <a:ext cx="10515600" cy="1325563"/>
          </a:xfrm>
        </p:spPr>
        <p:txBody>
          <a:bodyPr/>
          <a:lstStyle/>
          <a:p>
            <a:r>
              <a:rPr lang="mk-MK" b="1" dirty="0"/>
              <a:t>Прашање 2 </a:t>
            </a:r>
            <a:r>
              <a:rPr lang="en-US" dirty="0"/>
              <a:t>|</a:t>
            </a:r>
            <a:r>
              <a:rPr lang="mk-MK" dirty="0"/>
              <a:t> </a:t>
            </a:r>
            <a:r>
              <a:rPr lang="mk-MK" sz="4000" dirty="0"/>
              <a:t>Кој е најидеалниот стил?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04402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b="1" dirty="0"/>
              <a:t>Прашање 1 </a:t>
            </a:r>
            <a:r>
              <a:rPr lang="en-US" dirty="0"/>
              <a:t>|</a:t>
            </a:r>
            <a:r>
              <a:rPr lang="mk-MK" dirty="0"/>
              <a:t> </a:t>
            </a:r>
            <a:r>
              <a:rPr lang="mk-MK" sz="4000" dirty="0"/>
              <a:t>Кој е вашиот стил?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415484-5D12-40FE-8603-227F627252FB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C669F28-33B9-4A51-AD8C-497BBA98E895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67F4DBB-AB0B-4742-B7FA-1039B4DFD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2D58C60-22CC-4F46-9AF1-5A5CD5A30D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FF57EAD-FFBC-4D4A-BCF7-245F69F7A9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652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446" y="666750"/>
            <a:ext cx="5667803" cy="4838700"/>
          </a:xfrm>
          <a:prstGeom prst="rect">
            <a:avLst/>
          </a:prstGeom>
        </p:spPr>
      </p:pic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628650" y="2116846"/>
            <a:ext cx="6858000" cy="22588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dirty="0">
                <a:solidFill>
                  <a:schemeClr val="accent2"/>
                </a:solidFill>
              </a:rPr>
              <a:t>ОСНОВНИ ГРУПИ</a:t>
            </a:r>
            <a:br>
              <a:rPr lang="mk-MK" sz="4000" dirty="0">
                <a:solidFill>
                  <a:schemeClr val="accent2"/>
                </a:solidFill>
              </a:rPr>
            </a:br>
            <a:r>
              <a:rPr lang="mk-MK" sz="4000" b="1" dirty="0">
                <a:solidFill>
                  <a:schemeClr val="accent2"/>
                </a:solidFill>
              </a:rPr>
              <a:t>МЕНАЏЕРСКИ</a:t>
            </a:r>
            <a:br>
              <a:rPr lang="mk-MK" sz="4000" b="1" dirty="0">
                <a:solidFill>
                  <a:schemeClr val="accent2"/>
                </a:solidFill>
              </a:rPr>
            </a:br>
            <a:r>
              <a:rPr lang="mk-MK" sz="4000" b="1" dirty="0">
                <a:solidFill>
                  <a:schemeClr val="accent2"/>
                </a:solidFill>
              </a:rPr>
              <a:t>ВЕШТИНИ</a:t>
            </a:r>
            <a:endParaRPr lang="mk-MK" sz="3200" b="1" dirty="0">
              <a:solidFill>
                <a:schemeClr val="accent2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537396" y="2625142"/>
            <a:ext cx="3086099" cy="12422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3200" b="1" dirty="0"/>
              <a:t>КОНЦЕПТУАЛНИ</a:t>
            </a:r>
          </a:p>
          <a:p>
            <a:r>
              <a:rPr lang="mk-MK" sz="3200" b="1" dirty="0"/>
              <a:t>ХУМАНИСТИЧКИ</a:t>
            </a:r>
          </a:p>
          <a:p>
            <a:r>
              <a:rPr lang="mk-MK" sz="3200" b="1" dirty="0"/>
              <a:t>ТЕХНИЧКИ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22E4C72-C3B9-4657-902E-FBFAAABFCA59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866EE2-1487-4847-A142-6976F7EB51B7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4404654-D55E-411F-911F-E537D7CA0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13E36BF-D59D-4C4C-A85C-E8F065730A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0EF04C-F8F9-49A0-93F8-942C063BBC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241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634F3BCF-8F9E-4103-A9D3-97D36CAC3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800" y="0"/>
            <a:ext cx="4572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5912DB8-2B95-4858-838A-434D9D2FD4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84" r="31250"/>
          <a:stretch/>
        </p:blipFill>
        <p:spPr>
          <a:xfrm>
            <a:off x="4126502" y="0"/>
            <a:ext cx="4043657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0433D15-F8C8-47E8-BAD5-B345757ABB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027" r="12091"/>
          <a:stretch/>
        </p:blipFill>
        <p:spPr>
          <a:xfrm>
            <a:off x="8305800" y="0"/>
            <a:ext cx="3886200" cy="6858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DB9FC45E-C7B9-48DC-B3EA-49F4761CB944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B23B95C-D8D3-4AFE-9274-3B201932383B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A9C062D-EE96-459A-BF4C-C50B7F119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6D3D276-1C0E-45A0-BEC0-E2FC5706E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BFBBD20-444A-4EB3-9514-15680F7D7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33339C-9DE8-4890-A16B-1FE97B97BC6A}"/>
              </a:ext>
            </a:extLst>
          </p:cNvPr>
          <p:cNvSpPr txBox="1"/>
          <p:nvPr/>
        </p:nvSpPr>
        <p:spPr>
          <a:xfrm>
            <a:off x="-558800" y="4419600"/>
            <a:ext cx="3124200" cy="58477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r"/>
            <a:r>
              <a:rPr lang="mk-MK" sz="3200" b="1" dirty="0"/>
              <a:t>ЕЛОН МАСК</a:t>
            </a:r>
            <a:endParaRPr lang="en-US" sz="32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A91799-F663-44AE-8466-6397AF6B4782}"/>
              </a:ext>
            </a:extLst>
          </p:cNvPr>
          <p:cNvSpPr txBox="1"/>
          <p:nvPr/>
        </p:nvSpPr>
        <p:spPr>
          <a:xfrm>
            <a:off x="-558800" y="5066555"/>
            <a:ext cx="31241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mk-MK" dirty="0"/>
              <a:t>Менаџер на </a:t>
            </a:r>
            <a:r>
              <a:rPr lang="en-US" dirty="0"/>
              <a:t>Tesla Inc.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CE848D4-2911-4C3B-A7D0-5A2F27832CFE}"/>
              </a:ext>
            </a:extLst>
          </p:cNvPr>
          <p:cNvSpPr txBox="1"/>
          <p:nvPr/>
        </p:nvSpPr>
        <p:spPr>
          <a:xfrm>
            <a:off x="4127500" y="4432300"/>
            <a:ext cx="3124200" cy="58477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r"/>
            <a:r>
              <a:rPr lang="mk-MK" sz="3200" b="1" dirty="0"/>
              <a:t>ЖОЗЕ МУРИЊО</a:t>
            </a:r>
            <a:endParaRPr lang="en-US" sz="32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B8CE14-B2B3-4DF7-B685-740E8F257CEC}"/>
              </a:ext>
            </a:extLst>
          </p:cNvPr>
          <p:cNvSpPr txBox="1"/>
          <p:nvPr/>
        </p:nvSpPr>
        <p:spPr>
          <a:xfrm>
            <a:off x="4127500" y="5079255"/>
            <a:ext cx="31241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mk-MK" dirty="0"/>
              <a:t>Менаџер на Тотенхем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3C6FF8-EBB6-44E0-999D-01BF24682EEF}"/>
              </a:ext>
            </a:extLst>
          </p:cNvPr>
          <p:cNvSpPr txBox="1"/>
          <p:nvPr/>
        </p:nvSpPr>
        <p:spPr>
          <a:xfrm>
            <a:off x="8305800" y="4432300"/>
            <a:ext cx="3124200" cy="58477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r"/>
            <a:r>
              <a:rPr lang="mk-MK" sz="3200" b="1" dirty="0"/>
              <a:t>ЏЕФ БЕЗОС</a:t>
            </a:r>
            <a:endParaRPr lang="en-US" sz="32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EF90A8-740C-4B5B-8D40-0EF3810AF806}"/>
              </a:ext>
            </a:extLst>
          </p:cNvPr>
          <p:cNvSpPr txBox="1"/>
          <p:nvPr/>
        </p:nvSpPr>
        <p:spPr>
          <a:xfrm>
            <a:off x="8305800" y="5079255"/>
            <a:ext cx="31241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mk-MK" dirty="0"/>
              <a:t>Менаџер на Амазон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AC54B6-16A5-42DB-9DE8-D6CE731E1CD9}"/>
              </a:ext>
            </a:extLst>
          </p:cNvPr>
          <p:cNvSpPr txBox="1"/>
          <p:nvPr/>
        </p:nvSpPr>
        <p:spPr>
          <a:xfrm>
            <a:off x="1077275" y="3556080"/>
            <a:ext cx="9489649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mk-MK" sz="3200" b="1" dirty="0"/>
              <a:t>ШТО ИМААТ ЗАЕДНИЧКО ОВИЕ ТРОЈЦА МЕНАЏЕРИ?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90842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7"/>
          <p:cNvSpPr/>
          <p:nvPr/>
        </p:nvSpPr>
        <p:spPr>
          <a:xfrm>
            <a:off x="-3369133" y="-175986"/>
            <a:ext cx="5712412" cy="7144788"/>
          </a:xfrm>
          <a:custGeom>
            <a:avLst/>
            <a:gdLst>
              <a:gd name="connsiteX0" fmla="*/ 0 w 9169400"/>
              <a:gd name="connsiteY0" fmla="*/ 6894286 h 6894286"/>
              <a:gd name="connsiteX1" fmla="*/ 1723572 w 9169400"/>
              <a:gd name="connsiteY1" fmla="*/ 0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  <a:gd name="connsiteX0" fmla="*/ 0 w 9169400"/>
              <a:gd name="connsiteY0" fmla="*/ 6894286 h 6894286"/>
              <a:gd name="connsiteX1" fmla="*/ 9072 w 9169400"/>
              <a:gd name="connsiteY1" fmla="*/ 12700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400" h="6894286">
                <a:moveTo>
                  <a:pt x="0" y="6894286"/>
                </a:moveTo>
                <a:lnTo>
                  <a:pt x="9072" y="12700"/>
                </a:lnTo>
                <a:lnTo>
                  <a:pt x="9169400" y="0"/>
                </a:lnTo>
                <a:lnTo>
                  <a:pt x="7445829" y="6894286"/>
                </a:lnTo>
                <a:lnTo>
                  <a:pt x="0" y="6894286"/>
                </a:lnTo>
                <a:close/>
              </a:path>
            </a:pathLst>
          </a:custGeom>
          <a:solidFill>
            <a:srgbClr val="4D4D4D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k-MK"/>
          </a:p>
        </p:txBody>
      </p:sp>
      <p:sp>
        <p:nvSpPr>
          <p:cNvPr id="9" name="TextBox 8"/>
          <p:cNvSpPr txBox="1"/>
          <p:nvPr/>
        </p:nvSpPr>
        <p:spPr>
          <a:xfrm rot="16200000">
            <a:off x="-1146520" y="1865960"/>
            <a:ext cx="45512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КОНЦЕПТУАЛНИ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r"/>
            <a:r>
              <a:rPr lang="mk-MK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ВЕШТИНИ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2834" y="435429"/>
            <a:ext cx="2622151" cy="5021943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766138" y="4592459"/>
            <a:ext cx="8420641" cy="55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/>
              <a:t>ДА ЈА ВИДИ ОРГАНИЗАЦИЈАТА КАКО ЦЕЛИНА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126589" y="2326030"/>
            <a:ext cx="6597524" cy="578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/>
              <a:t>ДА РАЗМИСЛУВА СТРАТЕГИСКИ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020138" y="3081506"/>
            <a:ext cx="5958896" cy="578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/>
              <a:t>ДА АНАЛИЗИРА СОСТОЈБИ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271947" y="1570554"/>
            <a:ext cx="5958896" cy="578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/>
              <a:t>ДА ПРЕДВИДУВА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863120" y="3836982"/>
            <a:ext cx="7854584" cy="578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/>
              <a:t>ДА РЕШАВА КОМПЛЕКСНИ ПРОБЛЕМИ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57C7DD-5882-4BF7-99D5-79450521126B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8828FBA-C5A3-4EF0-8B70-FCB94D8E1045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BD210A7-AA27-4639-9C69-FDBB0A57AD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0FF28E3-03CB-4015-96B4-E7069A170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D1489E5-5786-4A49-BA66-992BB3A7EE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187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7"/>
          <p:cNvSpPr/>
          <p:nvPr/>
        </p:nvSpPr>
        <p:spPr>
          <a:xfrm>
            <a:off x="3342697" y="-201443"/>
            <a:ext cx="5712412" cy="7144788"/>
          </a:xfrm>
          <a:custGeom>
            <a:avLst/>
            <a:gdLst>
              <a:gd name="connsiteX0" fmla="*/ 0 w 9169400"/>
              <a:gd name="connsiteY0" fmla="*/ 6894286 h 6894286"/>
              <a:gd name="connsiteX1" fmla="*/ 1723572 w 9169400"/>
              <a:gd name="connsiteY1" fmla="*/ 0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  <a:gd name="connsiteX0" fmla="*/ 0 w 9169400"/>
              <a:gd name="connsiteY0" fmla="*/ 6894286 h 6894286"/>
              <a:gd name="connsiteX1" fmla="*/ 9072 w 9169400"/>
              <a:gd name="connsiteY1" fmla="*/ 12700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  <a:gd name="connsiteX0" fmla="*/ 0 w 9169400"/>
              <a:gd name="connsiteY0" fmla="*/ 6894286 h 6894286"/>
              <a:gd name="connsiteX1" fmla="*/ 1884555 w 9169400"/>
              <a:gd name="connsiteY1" fmla="*/ 37209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  <a:gd name="connsiteX0" fmla="*/ 0 w 9169400"/>
              <a:gd name="connsiteY0" fmla="*/ 6894286 h 6894286"/>
              <a:gd name="connsiteX1" fmla="*/ 1894747 w 9169400"/>
              <a:gd name="connsiteY1" fmla="*/ 6572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400" h="6894286">
                <a:moveTo>
                  <a:pt x="0" y="6894286"/>
                </a:moveTo>
                <a:lnTo>
                  <a:pt x="1894747" y="6572"/>
                </a:lnTo>
                <a:lnTo>
                  <a:pt x="9169400" y="0"/>
                </a:lnTo>
                <a:lnTo>
                  <a:pt x="7445829" y="6894286"/>
                </a:lnTo>
                <a:lnTo>
                  <a:pt x="0" y="6894286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k-MK"/>
          </a:p>
        </p:txBody>
      </p:sp>
      <p:sp>
        <p:nvSpPr>
          <p:cNvPr id="9" name="TextBox 8"/>
          <p:cNvSpPr txBox="1"/>
          <p:nvPr/>
        </p:nvSpPr>
        <p:spPr>
          <a:xfrm rot="16200000">
            <a:off x="5579157" y="1865961"/>
            <a:ext cx="45512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ХУМАНИСТИЧКИ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r"/>
            <a:r>
              <a:rPr lang="mk-MK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ВЕШТИНИ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02" y="1894825"/>
            <a:ext cx="4598273" cy="5014534"/>
          </a:xfrm>
          <a:prstGeom prst="rect">
            <a:avLst/>
          </a:prstGeom>
        </p:spPr>
      </p:pic>
      <p:sp>
        <p:nvSpPr>
          <p:cNvPr id="16" name="Parallelogram 7"/>
          <p:cNvSpPr/>
          <p:nvPr/>
        </p:nvSpPr>
        <p:spPr>
          <a:xfrm>
            <a:off x="3342697" y="-201443"/>
            <a:ext cx="5712412" cy="7144788"/>
          </a:xfrm>
          <a:custGeom>
            <a:avLst/>
            <a:gdLst>
              <a:gd name="connsiteX0" fmla="*/ 0 w 9169400"/>
              <a:gd name="connsiteY0" fmla="*/ 6894286 h 6894286"/>
              <a:gd name="connsiteX1" fmla="*/ 1723572 w 9169400"/>
              <a:gd name="connsiteY1" fmla="*/ 0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  <a:gd name="connsiteX0" fmla="*/ 0 w 9169400"/>
              <a:gd name="connsiteY0" fmla="*/ 6894286 h 6894286"/>
              <a:gd name="connsiteX1" fmla="*/ 9072 w 9169400"/>
              <a:gd name="connsiteY1" fmla="*/ 12700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  <a:gd name="connsiteX0" fmla="*/ 0 w 9169400"/>
              <a:gd name="connsiteY0" fmla="*/ 6894286 h 6894286"/>
              <a:gd name="connsiteX1" fmla="*/ 1884555 w 9169400"/>
              <a:gd name="connsiteY1" fmla="*/ 37209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  <a:gd name="connsiteX0" fmla="*/ 0 w 9169400"/>
              <a:gd name="connsiteY0" fmla="*/ 6894286 h 6894286"/>
              <a:gd name="connsiteX1" fmla="*/ 1894747 w 9169400"/>
              <a:gd name="connsiteY1" fmla="*/ 6572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400" h="6894286">
                <a:moveTo>
                  <a:pt x="0" y="6894286"/>
                </a:moveTo>
                <a:lnTo>
                  <a:pt x="1894747" y="6572"/>
                </a:lnTo>
                <a:lnTo>
                  <a:pt x="9169400" y="0"/>
                </a:lnTo>
                <a:lnTo>
                  <a:pt x="7445829" y="6894286"/>
                </a:lnTo>
                <a:lnTo>
                  <a:pt x="0" y="6894286"/>
                </a:lnTo>
                <a:close/>
              </a:path>
            </a:pathLst>
          </a:cu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k-MK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8557910" y="2393950"/>
            <a:ext cx="3204107" cy="2129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400" dirty="0"/>
              <a:t>     ВОДЕЊЕ</a:t>
            </a:r>
          </a:p>
          <a:p>
            <a:r>
              <a:rPr lang="mk-MK" sz="2400" dirty="0"/>
              <a:t>    МОТИВИРАЊЕ</a:t>
            </a:r>
          </a:p>
          <a:p>
            <a:r>
              <a:rPr lang="mk-MK" sz="2400" dirty="0"/>
              <a:t>   ИНТЕГРИРАЊЕ</a:t>
            </a:r>
          </a:p>
          <a:p>
            <a:r>
              <a:rPr lang="mk-MK" sz="2400" dirty="0"/>
              <a:t>  КООРДИНИРАЊЕ</a:t>
            </a:r>
          </a:p>
          <a:p>
            <a:r>
              <a:rPr lang="mk-MK" sz="2400" dirty="0"/>
              <a:t> КОМУНИЦИРАЊЕ</a:t>
            </a:r>
          </a:p>
          <a:p>
            <a:r>
              <a:rPr lang="mk-MK" sz="2400" dirty="0"/>
              <a:t>КОНФЛИКТИ</a:t>
            </a:r>
          </a:p>
        </p:txBody>
      </p:sp>
      <p:sp>
        <p:nvSpPr>
          <p:cNvPr id="3" name="Rectangle 2"/>
          <p:cNvSpPr/>
          <p:nvPr/>
        </p:nvSpPr>
        <p:spPr>
          <a:xfrm>
            <a:off x="635789" y="1894825"/>
            <a:ext cx="3204107" cy="499125"/>
          </a:xfrm>
          <a:prstGeom prst="rect">
            <a:avLst/>
          </a:prstGeom>
          <a:solidFill>
            <a:srgbClr val="D0D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k-MK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741095" y="1894825"/>
            <a:ext cx="3204107" cy="55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2800" b="1" dirty="0"/>
              <a:t>РАБОТЕЊЕ СО ЛУЃЕ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51995" y="3617495"/>
            <a:ext cx="3204107" cy="12350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1800" dirty="0"/>
              <a:t>СВЕСЕН ЗА СВОИТЕ СТАВОВИ, ПРЕТПОСТАВКИ, ВЕРУВАЊА ЗА ДРУГИТЕ ГРУПИ ИЛИ ПОЕДИНЦИ</a:t>
            </a:r>
          </a:p>
        </p:txBody>
      </p:sp>
    </p:spTree>
    <p:extLst>
      <p:ext uri="{BB962C8B-B14F-4D97-AF65-F5344CB8AC3E}">
        <p14:creationId xmlns:p14="http://schemas.microsoft.com/office/powerpoint/2010/main" val="148660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build="p"/>
      <p:bldP spid="3" grpId="0" animBg="1"/>
      <p:bldP spid="11" grpId="0" build="p"/>
      <p:bldP spid="1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7"/>
          <p:cNvSpPr/>
          <p:nvPr/>
        </p:nvSpPr>
        <p:spPr>
          <a:xfrm flipH="1" flipV="1">
            <a:off x="8407956" y="-175986"/>
            <a:ext cx="5712412" cy="7144788"/>
          </a:xfrm>
          <a:custGeom>
            <a:avLst/>
            <a:gdLst>
              <a:gd name="connsiteX0" fmla="*/ 0 w 9169400"/>
              <a:gd name="connsiteY0" fmla="*/ 6894286 h 6894286"/>
              <a:gd name="connsiteX1" fmla="*/ 1723572 w 9169400"/>
              <a:gd name="connsiteY1" fmla="*/ 0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  <a:gd name="connsiteX0" fmla="*/ 0 w 9169400"/>
              <a:gd name="connsiteY0" fmla="*/ 6894286 h 6894286"/>
              <a:gd name="connsiteX1" fmla="*/ 9072 w 9169400"/>
              <a:gd name="connsiteY1" fmla="*/ 12700 h 6894286"/>
              <a:gd name="connsiteX2" fmla="*/ 9169400 w 9169400"/>
              <a:gd name="connsiteY2" fmla="*/ 0 h 6894286"/>
              <a:gd name="connsiteX3" fmla="*/ 7445829 w 9169400"/>
              <a:gd name="connsiteY3" fmla="*/ 6894286 h 6894286"/>
              <a:gd name="connsiteX4" fmla="*/ 0 w 9169400"/>
              <a:gd name="connsiteY4" fmla="*/ 6894286 h 689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400" h="6894286">
                <a:moveTo>
                  <a:pt x="0" y="6894286"/>
                </a:moveTo>
                <a:lnTo>
                  <a:pt x="9072" y="12700"/>
                </a:lnTo>
                <a:lnTo>
                  <a:pt x="9169400" y="0"/>
                </a:lnTo>
                <a:lnTo>
                  <a:pt x="7445829" y="6894286"/>
                </a:lnTo>
                <a:lnTo>
                  <a:pt x="0" y="6894286"/>
                </a:lnTo>
                <a:close/>
              </a:path>
            </a:pathLst>
          </a:custGeom>
          <a:solidFill>
            <a:srgbClr val="4D4D4D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k-MK"/>
          </a:p>
        </p:txBody>
      </p:sp>
      <p:sp>
        <p:nvSpPr>
          <p:cNvPr id="9" name="TextBox 8"/>
          <p:cNvSpPr txBox="1"/>
          <p:nvPr/>
        </p:nvSpPr>
        <p:spPr>
          <a:xfrm rot="16200000">
            <a:off x="8174901" y="4511018"/>
            <a:ext cx="30732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mk-MK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ТЕХНИЧКИ</a:t>
            </a:r>
            <a:endParaRPr 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r"/>
            <a:r>
              <a:rPr lang="mk-MK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ВЕШТИНИ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91630" y="3137429"/>
            <a:ext cx="8420641" cy="55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mk-MK" sz="2800" dirty="0"/>
              <a:t>МЕТОДИ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042307" y="2558540"/>
            <a:ext cx="7854584" cy="578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mk-MK" sz="2800" b="1" dirty="0"/>
              <a:t>СПЕЦИФИЧНИ АКТИВНОСТИ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79" y="1009715"/>
            <a:ext cx="2965712" cy="4722471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270884" y="3709100"/>
            <a:ext cx="8420641" cy="55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mk-MK" sz="2800" dirty="0"/>
              <a:t>ПРОЦЕСИ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75633" y="4298834"/>
            <a:ext cx="8420641" cy="55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mk-MK" sz="2800" dirty="0"/>
              <a:t>ПРОЦЕДУРИ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52341" y="4852442"/>
            <a:ext cx="8420641" cy="55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mk-MK" sz="2800" dirty="0"/>
              <a:t>ТЕХНИКИ</a:t>
            </a:r>
          </a:p>
        </p:txBody>
      </p:sp>
    </p:spTree>
    <p:extLst>
      <p:ext uri="{BB962C8B-B14F-4D97-AF65-F5344CB8AC3E}">
        <p14:creationId xmlns:p14="http://schemas.microsoft.com/office/powerpoint/2010/main" val="101226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5" grpId="0" build="p"/>
      <p:bldP spid="16" grpId="0" build="p"/>
      <p:bldP spid="21" grpId="0" build="p"/>
      <p:bldP spid="2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784017" y="1027906"/>
            <a:ext cx="8654014" cy="4176487"/>
            <a:chOff x="-1216483" y="-214086"/>
            <a:chExt cx="14830772" cy="7157433"/>
          </a:xfrm>
        </p:grpSpPr>
        <p:sp>
          <p:nvSpPr>
            <p:cNvPr id="4" name="Parallelogram 7"/>
            <p:cNvSpPr/>
            <p:nvPr/>
          </p:nvSpPr>
          <p:spPr>
            <a:xfrm>
              <a:off x="-1216483" y="-214086"/>
              <a:ext cx="5712412" cy="7144788"/>
            </a:xfrm>
            <a:custGeom>
              <a:avLst/>
              <a:gdLst>
                <a:gd name="connsiteX0" fmla="*/ 0 w 9169400"/>
                <a:gd name="connsiteY0" fmla="*/ 6894286 h 6894286"/>
                <a:gd name="connsiteX1" fmla="*/ 1723572 w 9169400"/>
                <a:gd name="connsiteY1" fmla="*/ 0 h 6894286"/>
                <a:gd name="connsiteX2" fmla="*/ 9169400 w 9169400"/>
                <a:gd name="connsiteY2" fmla="*/ 0 h 6894286"/>
                <a:gd name="connsiteX3" fmla="*/ 7445829 w 9169400"/>
                <a:gd name="connsiteY3" fmla="*/ 6894286 h 6894286"/>
                <a:gd name="connsiteX4" fmla="*/ 0 w 9169400"/>
                <a:gd name="connsiteY4" fmla="*/ 6894286 h 6894286"/>
                <a:gd name="connsiteX0" fmla="*/ 0 w 9169400"/>
                <a:gd name="connsiteY0" fmla="*/ 6894286 h 6894286"/>
                <a:gd name="connsiteX1" fmla="*/ 9072 w 9169400"/>
                <a:gd name="connsiteY1" fmla="*/ 12700 h 6894286"/>
                <a:gd name="connsiteX2" fmla="*/ 9169400 w 9169400"/>
                <a:gd name="connsiteY2" fmla="*/ 0 h 6894286"/>
                <a:gd name="connsiteX3" fmla="*/ 7445829 w 9169400"/>
                <a:gd name="connsiteY3" fmla="*/ 6894286 h 6894286"/>
                <a:gd name="connsiteX4" fmla="*/ 0 w 9169400"/>
                <a:gd name="connsiteY4" fmla="*/ 6894286 h 689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9400" h="6894286">
                  <a:moveTo>
                    <a:pt x="0" y="6894286"/>
                  </a:moveTo>
                  <a:lnTo>
                    <a:pt x="9072" y="12700"/>
                  </a:lnTo>
                  <a:lnTo>
                    <a:pt x="9169400" y="0"/>
                  </a:lnTo>
                  <a:lnTo>
                    <a:pt x="7445829" y="6894286"/>
                  </a:lnTo>
                  <a:lnTo>
                    <a:pt x="0" y="6894286"/>
                  </a:lnTo>
                  <a:close/>
                </a:path>
              </a:pathLst>
            </a:custGeom>
            <a:solidFill>
              <a:srgbClr val="4D4D4D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k-MK"/>
            </a:p>
          </p:txBody>
        </p:sp>
        <p:sp>
          <p:nvSpPr>
            <p:cNvPr id="5" name="Parallelogram 7"/>
            <p:cNvSpPr/>
            <p:nvPr/>
          </p:nvSpPr>
          <p:spPr>
            <a:xfrm flipH="1" flipV="1">
              <a:off x="7901877" y="-214086"/>
              <a:ext cx="5712412" cy="7144788"/>
            </a:xfrm>
            <a:custGeom>
              <a:avLst/>
              <a:gdLst>
                <a:gd name="connsiteX0" fmla="*/ 0 w 9169400"/>
                <a:gd name="connsiteY0" fmla="*/ 6894286 h 6894286"/>
                <a:gd name="connsiteX1" fmla="*/ 1723572 w 9169400"/>
                <a:gd name="connsiteY1" fmla="*/ 0 h 6894286"/>
                <a:gd name="connsiteX2" fmla="*/ 9169400 w 9169400"/>
                <a:gd name="connsiteY2" fmla="*/ 0 h 6894286"/>
                <a:gd name="connsiteX3" fmla="*/ 7445829 w 9169400"/>
                <a:gd name="connsiteY3" fmla="*/ 6894286 h 6894286"/>
                <a:gd name="connsiteX4" fmla="*/ 0 w 9169400"/>
                <a:gd name="connsiteY4" fmla="*/ 6894286 h 6894286"/>
                <a:gd name="connsiteX0" fmla="*/ 0 w 9169400"/>
                <a:gd name="connsiteY0" fmla="*/ 6894286 h 6894286"/>
                <a:gd name="connsiteX1" fmla="*/ 9072 w 9169400"/>
                <a:gd name="connsiteY1" fmla="*/ 12700 h 6894286"/>
                <a:gd name="connsiteX2" fmla="*/ 9169400 w 9169400"/>
                <a:gd name="connsiteY2" fmla="*/ 0 h 6894286"/>
                <a:gd name="connsiteX3" fmla="*/ 7445829 w 9169400"/>
                <a:gd name="connsiteY3" fmla="*/ 6894286 h 6894286"/>
                <a:gd name="connsiteX4" fmla="*/ 0 w 9169400"/>
                <a:gd name="connsiteY4" fmla="*/ 6894286 h 689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9400" h="6894286">
                  <a:moveTo>
                    <a:pt x="0" y="6894286"/>
                  </a:moveTo>
                  <a:lnTo>
                    <a:pt x="9072" y="12700"/>
                  </a:lnTo>
                  <a:lnTo>
                    <a:pt x="9169400" y="0"/>
                  </a:lnTo>
                  <a:lnTo>
                    <a:pt x="7445829" y="6894286"/>
                  </a:lnTo>
                  <a:lnTo>
                    <a:pt x="0" y="6894286"/>
                  </a:lnTo>
                  <a:close/>
                </a:path>
              </a:pathLst>
            </a:custGeom>
            <a:solidFill>
              <a:srgbClr val="4D4D4D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k-MK"/>
            </a:p>
          </p:txBody>
        </p:sp>
        <p:sp>
          <p:nvSpPr>
            <p:cNvPr id="6" name="Parallelogram 7"/>
            <p:cNvSpPr/>
            <p:nvPr/>
          </p:nvSpPr>
          <p:spPr>
            <a:xfrm>
              <a:off x="3342697" y="-214084"/>
              <a:ext cx="5712412" cy="7157431"/>
            </a:xfrm>
            <a:custGeom>
              <a:avLst/>
              <a:gdLst>
                <a:gd name="connsiteX0" fmla="*/ 0 w 9169400"/>
                <a:gd name="connsiteY0" fmla="*/ 6894286 h 6894286"/>
                <a:gd name="connsiteX1" fmla="*/ 1723572 w 9169400"/>
                <a:gd name="connsiteY1" fmla="*/ 0 h 6894286"/>
                <a:gd name="connsiteX2" fmla="*/ 9169400 w 9169400"/>
                <a:gd name="connsiteY2" fmla="*/ 0 h 6894286"/>
                <a:gd name="connsiteX3" fmla="*/ 7445829 w 9169400"/>
                <a:gd name="connsiteY3" fmla="*/ 6894286 h 6894286"/>
                <a:gd name="connsiteX4" fmla="*/ 0 w 9169400"/>
                <a:gd name="connsiteY4" fmla="*/ 6894286 h 6894286"/>
                <a:gd name="connsiteX0" fmla="*/ 0 w 9169400"/>
                <a:gd name="connsiteY0" fmla="*/ 6894286 h 6894286"/>
                <a:gd name="connsiteX1" fmla="*/ 9072 w 9169400"/>
                <a:gd name="connsiteY1" fmla="*/ 12700 h 6894286"/>
                <a:gd name="connsiteX2" fmla="*/ 9169400 w 9169400"/>
                <a:gd name="connsiteY2" fmla="*/ 0 h 6894286"/>
                <a:gd name="connsiteX3" fmla="*/ 7445829 w 9169400"/>
                <a:gd name="connsiteY3" fmla="*/ 6894286 h 6894286"/>
                <a:gd name="connsiteX4" fmla="*/ 0 w 9169400"/>
                <a:gd name="connsiteY4" fmla="*/ 6894286 h 6894286"/>
                <a:gd name="connsiteX0" fmla="*/ 0 w 9169400"/>
                <a:gd name="connsiteY0" fmla="*/ 6894286 h 6894286"/>
                <a:gd name="connsiteX1" fmla="*/ 1884555 w 9169400"/>
                <a:gd name="connsiteY1" fmla="*/ 37209 h 6894286"/>
                <a:gd name="connsiteX2" fmla="*/ 9169400 w 9169400"/>
                <a:gd name="connsiteY2" fmla="*/ 0 h 6894286"/>
                <a:gd name="connsiteX3" fmla="*/ 7445829 w 9169400"/>
                <a:gd name="connsiteY3" fmla="*/ 6894286 h 6894286"/>
                <a:gd name="connsiteX4" fmla="*/ 0 w 9169400"/>
                <a:gd name="connsiteY4" fmla="*/ 6894286 h 6894286"/>
                <a:gd name="connsiteX0" fmla="*/ 0 w 9169400"/>
                <a:gd name="connsiteY0" fmla="*/ 6894286 h 6894286"/>
                <a:gd name="connsiteX1" fmla="*/ 1894747 w 9169400"/>
                <a:gd name="connsiteY1" fmla="*/ 6572 h 6894286"/>
                <a:gd name="connsiteX2" fmla="*/ 9169400 w 9169400"/>
                <a:gd name="connsiteY2" fmla="*/ 0 h 6894286"/>
                <a:gd name="connsiteX3" fmla="*/ 7445829 w 9169400"/>
                <a:gd name="connsiteY3" fmla="*/ 6894286 h 6894286"/>
                <a:gd name="connsiteX4" fmla="*/ 0 w 9169400"/>
                <a:gd name="connsiteY4" fmla="*/ 6894286 h 689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9400" h="6894286">
                  <a:moveTo>
                    <a:pt x="0" y="6894286"/>
                  </a:moveTo>
                  <a:lnTo>
                    <a:pt x="1894747" y="6572"/>
                  </a:lnTo>
                  <a:lnTo>
                    <a:pt x="9169400" y="0"/>
                  </a:lnTo>
                  <a:lnTo>
                    <a:pt x="7445829" y="6894286"/>
                  </a:lnTo>
                  <a:lnTo>
                    <a:pt x="0" y="6894286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k-MK"/>
            </a:p>
          </p:txBody>
        </p:sp>
      </p:grpSp>
      <p:sp>
        <p:nvSpPr>
          <p:cNvPr id="8" name="TextBox 7"/>
          <p:cNvSpPr txBox="1"/>
          <p:nvPr/>
        </p:nvSpPr>
        <p:spPr>
          <a:xfrm rot="16200000">
            <a:off x="4264816" y="1938358"/>
            <a:ext cx="21259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mk-MK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КОНЦЕПТУАЛНИ</a:t>
            </a:r>
            <a:endParaRPr lang="en-US" sz="1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r"/>
            <a:r>
              <a:rPr lang="mk-MK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ВЕШТИНИ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7091304" y="1948007"/>
            <a:ext cx="21452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mk-MK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ХУМАНИСТИЧКИ</a:t>
            </a:r>
          </a:p>
          <a:p>
            <a:pPr algn="r"/>
            <a:r>
              <a:rPr lang="mk-MK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ВЕШТИНИ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10030764" y="1609742"/>
            <a:ext cx="1468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mk-MK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ТЕХНИЧКИ</a:t>
            </a:r>
          </a:p>
          <a:p>
            <a:pPr algn="r"/>
            <a:r>
              <a:rPr lang="mk-MK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ВЕШТИНИ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609600" y="2440271"/>
            <a:ext cx="11039475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09600" y="3818643"/>
            <a:ext cx="11039475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itle 1"/>
          <p:cNvSpPr txBox="1">
            <a:spLocks/>
          </p:cNvSpPr>
          <p:nvPr/>
        </p:nvSpPr>
        <p:spPr>
          <a:xfrm>
            <a:off x="609600" y="1707957"/>
            <a:ext cx="1963373" cy="55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mk-MK" sz="2800" b="1" dirty="0"/>
              <a:t>ТОП </a:t>
            </a:r>
          </a:p>
          <a:p>
            <a:pPr algn="r"/>
            <a:r>
              <a:rPr lang="mk-MK" sz="2400" dirty="0"/>
              <a:t>МЕНАЏМЕНТ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09600" y="3120322"/>
            <a:ext cx="1963373" cy="55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mk-MK" sz="2800" b="1" dirty="0"/>
              <a:t>СРЕДЕН </a:t>
            </a:r>
          </a:p>
          <a:p>
            <a:pPr algn="r"/>
            <a:r>
              <a:rPr lang="mk-MK" sz="2400" dirty="0"/>
              <a:t>МЕНАЏМЕНТ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609600" y="4579303"/>
            <a:ext cx="1963373" cy="553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mk-MK" sz="2800" b="1" dirty="0"/>
              <a:t>ЛИНИСКИ</a:t>
            </a:r>
          </a:p>
          <a:p>
            <a:pPr algn="r"/>
            <a:r>
              <a:rPr lang="mk-MK" sz="2400" dirty="0"/>
              <a:t>МЕНАЏМЕНТ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183984F-49FB-43AA-A151-833A16890207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14721DD-5662-4E0D-BCDD-CC3FF64FCEA6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0AA7F7E-192E-4034-9160-E94F0325C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6A5EBAF-C966-4478-B31A-FC3950AC7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8D84D65-03B8-4FBA-ACE5-A4193E674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819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886A9-0F08-4DBE-9E63-B387BC36E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514600"/>
            <a:ext cx="10972800" cy="1524000"/>
          </a:xfrm>
        </p:spPr>
        <p:txBody>
          <a:bodyPr/>
          <a:lstStyle/>
          <a:p>
            <a:pPr marL="0" indent="0" algn="ctr">
              <a:buNone/>
            </a:pPr>
            <a:r>
              <a:rPr lang="mk-MK" sz="4000" dirty="0"/>
              <a:t>ВИ БЛАГОДАРАМ НА ВНИМАНИЕТО</a:t>
            </a:r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ivan.gorgievski@bas.edu.mk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B64EEDD-0BB9-4EBF-B380-06B047997D58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351CF3D-D185-4519-95F3-EF6C55FE5A93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8856ACE-20E0-41A2-B7ED-D23BF5432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EE74FBA-CE85-4297-8D55-475C63B32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740E412-46E1-49CB-9BD4-E0F558BE4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9910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7C81B38-83CF-4A4F-B984-5C9E20EF011A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84290FA-B277-4690-A9FD-B27CE8BC9751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5113F44-D8C9-48CB-A30B-04A64ABAF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83C2BBF-0D11-4A6A-8AAA-EEFB1CB3A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02F00A9-97DA-48E6-BB09-6130824DF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D15FFC2-82FE-4CC2-98F4-36BA6EEFA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9" y="295893"/>
            <a:ext cx="6907237" cy="531758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mk-MK" sz="3600" dirty="0">
                <a:solidFill>
                  <a:schemeClr val="bg2">
                    <a:lumMod val="25000"/>
                  </a:schemeClr>
                </a:solidFill>
              </a:rPr>
              <a:t>Активно слушање</a:t>
            </a:r>
          </a:p>
          <a:p>
            <a:pPr algn="r"/>
            <a:r>
              <a:rPr lang="mk-MK" sz="3600" dirty="0">
                <a:solidFill>
                  <a:schemeClr val="bg2">
                    <a:lumMod val="25000"/>
                  </a:schemeClr>
                </a:solidFill>
              </a:rPr>
              <a:t>Управување со човечки ресурси</a:t>
            </a:r>
          </a:p>
          <a:p>
            <a:pPr algn="r"/>
            <a:r>
              <a:rPr lang="mk-MK" sz="3600" dirty="0">
                <a:solidFill>
                  <a:schemeClr val="bg2">
                    <a:lumMod val="25000"/>
                  </a:schemeClr>
                </a:solidFill>
              </a:rPr>
              <a:t>Управување со времето</a:t>
            </a:r>
          </a:p>
          <a:p>
            <a:pPr algn="r"/>
            <a:r>
              <a:rPr lang="mk-MK" sz="3600" dirty="0">
                <a:solidFill>
                  <a:schemeClr val="bg2">
                    <a:lumMod val="25000"/>
                  </a:schemeClr>
                </a:solidFill>
              </a:rPr>
              <a:t>Проценување</a:t>
            </a:r>
          </a:p>
          <a:p>
            <a:pPr algn="r"/>
            <a:r>
              <a:rPr lang="mk-MK" sz="3600" dirty="0">
                <a:solidFill>
                  <a:schemeClr val="bg2">
                    <a:lumMod val="25000"/>
                  </a:schemeClr>
                </a:solidFill>
              </a:rPr>
              <a:t>Одлучување</a:t>
            </a:r>
          </a:p>
          <a:p>
            <a:pPr algn="r"/>
            <a:r>
              <a:rPr lang="mk-MK" sz="3600" dirty="0">
                <a:solidFill>
                  <a:schemeClr val="bg2">
                    <a:lumMod val="25000"/>
                  </a:schemeClr>
                </a:solidFill>
              </a:rPr>
              <a:t>Надзор</a:t>
            </a:r>
          </a:p>
          <a:p>
            <a:pPr algn="r"/>
            <a:r>
              <a:rPr lang="mk-MK" sz="3600" dirty="0">
                <a:solidFill>
                  <a:schemeClr val="bg2">
                    <a:lumMod val="25000"/>
                  </a:schemeClr>
                </a:solidFill>
              </a:rPr>
              <a:t>Комуницирање</a:t>
            </a:r>
          </a:p>
          <a:p>
            <a:pPr algn="r"/>
            <a:r>
              <a:rPr lang="mk-MK" sz="3600" dirty="0">
                <a:solidFill>
                  <a:schemeClr val="bg2">
                    <a:lumMod val="25000"/>
                  </a:schemeClr>
                </a:solidFill>
              </a:rPr>
              <a:t>Активно учење</a:t>
            </a:r>
          </a:p>
          <a:p>
            <a:pPr algn="r"/>
            <a:r>
              <a:rPr lang="mk-MK" sz="3600" dirty="0">
                <a:solidFill>
                  <a:schemeClr val="bg2">
                    <a:lumMod val="25000"/>
                  </a:schemeClr>
                </a:solidFill>
              </a:rPr>
              <a:t>Убедување</a:t>
            </a:r>
            <a:endParaRPr lang="en-US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D9EF8A-3A84-4CE5-8C24-9DEBE4E91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365" y="1600200"/>
            <a:ext cx="3151163" cy="2382016"/>
          </a:xfrm>
        </p:spPr>
        <p:txBody>
          <a:bodyPr>
            <a:noAutofit/>
          </a:bodyPr>
          <a:lstStyle/>
          <a:p>
            <a:pPr algn="l"/>
            <a:r>
              <a:rPr lang="mk-MK" sz="4000" b="1" dirty="0">
                <a:solidFill>
                  <a:schemeClr val="accent2"/>
                </a:solidFill>
              </a:rPr>
              <a:t>Нивните </a:t>
            </a:r>
            <a:br>
              <a:rPr lang="mk-MK" sz="4000" b="1" dirty="0">
                <a:solidFill>
                  <a:schemeClr val="accent2"/>
                </a:solidFill>
              </a:rPr>
            </a:br>
            <a:r>
              <a:rPr lang="mk-MK" sz="4000" b="1" dirty="0">
                <a:solidFill>
                  <a:schemeClr val="accent2"/>
                </a:solidFill>
              </a:rPr>
              <a:t>менаџерски вештини!</a:t>
            </a:r>
          </a:p>
        </p:txBody>
      </p:sp>
    </p:spTree>
    <p:extLst>
      <p:ext uri="{BB962C8B-B14F-4D97-AF65-F5344CB8AC3E}">
        <p14:creationId xmlns:p14="http://schemas.microsoft.com/office/powerpoint/2010/main" val="81874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838200" y="361153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8800" b="1" dirty="0">
                <a:solidFill>
                  <a:schemeClr val="accent2"/>
                </a:solidFill>
              </a:rPr>
              <a:t>МЕНАЏМЕНТ?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5000" y="4784701"/>
            <a:ext cx="9525000" cy="605546"/>
          </a:xfrm>
        </p:spPr>
        <p:txBody>
          <a:bodyPr>
            <a:normAutofit fontScale="90000"/>
          </a:bodyPr>
          <a:lstStyle/>
          <a:p>
            <a:r>
              <a:rPr lang="mk-MK" sz="4000" dirty="0"/>
              <a:t>Што е тоа?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580F76-A47D-4EA1-BCA5-80A897D43DC0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F56B5D7-BAEA-42E0-A68E-9B4974D556ED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8A95B8B-1703-4FAD-85D3-0B2D79487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D48AC79-6A78-4442-AC90-187FA9419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8AB13C3-22FF-49A3-A328-728C0EBC4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4037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3625"/>
            <a:ext cx="10515600" cy="4476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mk-MK" sz="2400" dirty="0"/>
              <a:t>Поттикнување другите да го извршуваат она што треба или што е правилно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53989"/>
            <a:ext cx="10515600" cy="808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6000" b="1" dirty="0">
                <a:solidFill>
                  <a:schemeClr val="accent2"/>
                </a:solidFill>
              </a:rPr>
              <a:t>„МЕНАЏИРАЊЕ“</a:t>
            </a:r>
          </a:p>
        </p:txBody>
      </p:sp>
      <p:sp>
        <p:nvSpPr>
          <p:cNvPr id="7" name="Round Single Corner Rectangle 6"/>
          <p:cNvSpPr/>
          <p:nvPr/>
        </p:nvSpPr>
        <p:spPr>
          <a:xfrm>
            <a:off x="838200" y="1879600"/>
            <a:ext cx="4686300" cy="3327400"/>
          </a:xfrm>
          <a:prstGeom prst="round1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mk-MK" sz="5400" dirty="0"/>
              <a:t>РАБОТЕЊЕ СО РАЦЕТЕ НА ДРУГИТЕ</a:t>
            </a:r>
          </a:p>
        </p:txBody>
      </p:sp>
      <p:sp>
        <p:nvSpPr>
          <p:cNvPr id="8" name="Round Single Corner Rectangle 7"/>
          <p:cNvSpPr/>
          <p:nvPr/>
        </p:nvSpPr>
        <p:spPr>
          <a:xfrm flipH="1">
            <a:off x="6261100" y="1879600"/>
            <a:ext cx="4686300" cy="3327400"/>
          </a:xfrm>
          <a:prstGeom prst="round1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mk-MK" sz="5400" dirty="0"/>
              <a:t>МЕНАЏЕРИТЕ РАБОТАТ СО И ПРЕКУ ЛУЃЕТО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48468F6-F645-45E5-9F45-5DD4539847A2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1D037FC-DDCD-4BE9-BB66-89686DA93EBE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5CE31FE-F9AD-4641-8F67-D01B6FFE5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D8B0FD4-98F9-45C7-8EA9-9DAFAF66A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C9EF1F-AB31-4E23-9094-2F3110CAF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7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353989"/>
            <a:ext cx="10515600" cy="808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6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ЗАЕДНИЧКО ЗА СИТЕ </a:t>
            </a:r>
            <a:r>
              <a:rPr lang="mk-MK" sz="6000" b="1" dirty="0">
                <a:solidFill>
                  <a:schemeClr val="accent2"/>
                </a:solidFill>
              </a:rPr>
              <a:t>ТЕОРИИ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267200" y="1444625"/>
            <a:ext cx="3644900" cy="511175"/>
          </a:xfrm>
        </p:spPr>
        <p:txBody>
          <a:bodyPr>
            <a:noAutofit/>
          </a:bodyPr>
          <a:lstStyle/>
          <a:p>
            <a:pPr algn="ctr"/>
            <a:r>
              <a:rPr lang="mk-MK" sz="2800" b="1" dirty="0"/>
              <a:t>МЕНАЏМЕНТОТ Е: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66800" y="1955800"/>
            <a:ext cx="10045700" cy="8001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2400" b="1" dirty="0">
                <a:latin typeface="+mn-lt"/>
              </a:rPr>
              <a:t>Процес</a:t>
            </a:r>
            <a:r>
              <a:rPr lang="mk-MK" sz="2400" dirty="0">
                <a:latin typeface="+mn-lt"/>
              </a:rPr>
              <a:t> преку кој се постигнуваат одредени резултати. </a:t>
            </a:r>
          </a:p>
          <a:p>
            <a:pPr algn="ctr"/>
            <a:r>
              <a:rPr lang="mk-MK" sz="2400" dirty="0">
                <a:latin typeface="+mn-lt"/>
              </a:rPr>
              <a:t>Очекуваните резултати </a:t>
            </a:r>
            <a:r>
              <a:rPr lang="mk-MK" sz="2400" dirty="0"/>
              <a:t>се </a:t>
            </a:r>
            <a:r>
              <a:rPr lang="mk-MK" sz="2400" dirty="0">
                <a:latin typeface="+mn-lt"/>
              </a:rPr>
              <a:t>однапред поставени во вид на </a:t>
            </a:r>
            <a:r>
              <a:rPr lang="mk-MK" sz="2400" b="1" dirty="0">
                <a:latin typeface="+mn-lt"/>
              </a:rPr>
              <a:t>цели и задачи</a:t>
            </a:r>
            <a:r>
              <a:rPr lang="mk-MK" sz="2400" dirty="0">
                <a:latin typeface="+mn-lt"/>
              </a:rPr>
              <a:t>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796988" y="3535363"/>
            <a:ext cx="2585324" cy="457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2400" b="1" dirty="0">
                <a:latin typeface="+mn-lt"/>
              </a:rPr>
              <a:t>со</a:t>
            </a:r>
            <a:r>
              <a:rPr lang="mk-MK" sz="2400" dirty="0">
                <a:latin typeface="+mn-lt"/>
              </a:rPr>
              <a:t> и </a:t>
            </a:r>
            <a:r>
              <a:rPr lang="mk-MK" sz="2400" b="1" dirty="0">
                <a:latin typeface="+mn-lt"/>
              </a:rPr>
              <a:t>преку луѓе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962150" y="4864100"/>
            <a:ext cx="8255000" cy="495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2400" dirty="0">
                <a:latin typeface="+mn-lt"/>
              </a:rPr>
              <a:t>Треба да биде </a:t>
            </a:r>
            <a:r>
              <a:rPr lang="mk-MK" sz="2400" b="1" dirty="0">
                <a:latin typeface="+mn-lt"/>
              </a:rPr>
              <a:t>ефективно</a:t>
            </a:r>
            <a:r>
              <a:rPr lang="mk-MK" sz="2400" dirty="0">
                <a:latin typeface="+mn-lt"/>
              </a:rPr>
              <a:t> и </a:t>
            </a:r>
            <a:r>
              <a:rPr lang="mk-MK" sz="2400" b="1" dirty="0">
                <a:latin typeface="+mn-lt"/>
              </a:rPr>
              <a:t>ефикасно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30650" y="3011487"/>
            <a:ext cx="4318000" cy="511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2800" b="1" dirty="0"/>
              <a:t>МЕНАЏМЕНТОТ РАБОТИ: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609975" y="4352925"/>
            <a:ext cx="4959350" cy="511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2800" b="1" dirty="0"/>
              <a:t>РАБОТЕЊЕТО НА МЕНАЏЕРОТ: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FF4248-701B-4335-83A4-331DA316AA86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BF81E7-FC75-454A-A3E2-744CC7102145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8C6D3CD-A876-4E44-B5DE-CE5A83808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8C5F9F0-6C60-40CD-8B7C-710DC945B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F99EAD6-C475-439D-9617-B92A14CC6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775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7525"/>
            <a:ext cx="10515600" cy="3292475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Менаџментот е </a:t>
            </a:r>
            <a:r>
              <a:rPr lang="ru-RU" sz="3600" b="1" dirty="0">
                <a:solidFill>
                  <a:schemeClr val="bg1"/>
                </a:solidFill>
              </a:rPr>
              <a:t>процес</a:t>
            </a:r>
            <a:r>
              <a:rPr lang="ru-RU" sz="3600" dirty="0">
                <a:solidFill>
                  <a:schemeClr val="bg1"/>
                </a:solidFill>
              </a:rPr>
              <a:t> на </a:t>
            </a:r>
            <a:r>
              <a:rPr lang="ru-RU" sz="3600" b="1" dirty="0">
                <a:solidFill>
                  <a:schemeClr val="bg1"/>
                </a:solidFill>
              </a:rPr>
              <a:t>планирање, одлучување, организирање, раководење и контролирање</a:t>
            </a:r>
            <a:r>
              <a:rPr lang="ru-RU" sz="3600" dirty="0">
                <a:solidFill>
                  <a:schemeClr val="bg1"/>
                </a:solidFill>
              </a:rPr>
              <a:t> на човечките, материјалните, финансиските и информативните </a:t>
            </a:r>
            <a:r>
              <a:rPr lang="ru-RU" sz="3600" b="1" dirty="0">
                <a:solidFill>
                  <a:schemeClr val="bg1"/>
                </a:solidFill>
              </a:rPr>
              <a:t>ресурси</a:t>
            </a:r>
            <a:r>
              <a:rPr lang="ru-RU" sz="3600" dirty="0">
                <a:solidFill>
                  <a:schemeClr val="bg1"/>
                </a:solidFill>
              </a:rPr>
              <a:t> на една организација со цел таа да ги </a:t>
            </a:r>
            <a:r>
              <a:rPr lang="ru-RU" sz="3600" b="1" dirty="0">
                <a:solidFill>
                  <a:schemeClr val="bg1"/>
                </a:solidFill>
              </a:rPr>
              <a:t>оствари</a:t>
            </a:r>
            <a:r>
              <a:rPr lang="ru-RU" sz="3600" dirty="0">
                <a:solidFill>
                  <a:schemeClr val="bg1"/>
                </a:solidFill>
              </a:rPr>
              <a:t> нејзините </a:t>
            </a:r>
            <a:r>
              <a:rPr lang="ru-RU" sz="3600" b="1" dirty="0">
                <a:solidFill>
                  <a:schemeClr val="bg1"/>
                </a:solidFill>
              </a:rPr>
              <a:t>цели</a:t>
            </a:r>
            <a:r>
              <a:rPr lang="ru-RU" sz="3600" dirty="0">
                <a:solidFill>
                  <a:schemeClr val="bg1"/>
                </a:solidFill>
              </a:rPr>
              <a:t> на ефективен и ефикасен начин </a:t>
            </a:r>
            <a:endParaRPr lang="mk-MK" sz="3600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53989"/>
            <a:ext cx="10515600" cy="808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6000" b="1" dirty="0">
                <a:solidFill>
                  <a:schemeClr val="accent2"/>
                </a:solidFill>
              </a:rPr>
              <a:t>ДЕФИНИЦИЈА ЗА МЕНАЏМЕНТ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7587881-CC52-4DEB-89D2-ADF2FB19771A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7827D9A-4960-444E-BB9D-CFB081056645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75C6C47-3B06-4A9A-93BE-3AFC981D0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DD48A4F-8553-4665-B7F6-48A718A32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1F83CDE-76A9-4CD5-8BD3-320B8E9A7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6424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1175" y="214250"/>
            <a:ext cx="10972800" cy="1143000"/>
          </a:xfrm>
        </p:spPr>
        <p:txBody>
          <a:bodyPr/>
          <a:lstStyle/>
          <a:p>
            <a:pPr algn="ctr"/>
            <a:r>
              <a:rPr lang="mk-MK" b="1" dirty="0">
                <a:solidFill>
                  <a:schemeClr val="accent2"/>
                </a:solidFill>
              </a:rPr>
              <a:t>ЕФЕКТИВНОСТ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VS</a:t>
            </a:r>
            <a:r>
              <a:rPr lang="mk-MK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mk-MK" b="1" dirty="0">
                <a:solidFill>
                  <a:schemeClr val="accent2"/>
                </a:solidFill>
              </a:rPr>
              <a:t>ЕФИКАСНОСТ</a:t>
            </a:r>
            <a:endParaRPr lang="mk-MK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39438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mk-MK"/>
              <a:t>Правење на вистинската работа</a:t>
            </a:r>
            <a:endParaRPr lang="mk-MK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419" y="2075543"/>
            <a:ext cx="2847156" cy="31528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394380"/>
          </a:xfrm>
        </p:spPr>
        <p:txBody>
          <a:bodyPr>
            <a:normAutofit fontScale="92500" lnSpcReduction="10000"/>
          </a:bodyPr>
          <a:lstStyle/>
          <a:p>
            <a:r>
              <a:rPr lang="mk-MK" dirty="0"/>
              <a:t>Правење на вистинскиот начин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191" y="2399456"/>
            <a:ext cx="2451603" cy="2828925"/>
          </a:xfrm>
        </p:spPr>
      </p:pic>
      <p:sp>
        <p:nvSpPr>
          <p:cNvPr id="11" name="Text Placeholder 4"/>
          <p:cNvSpPr txBox="1">
            <a:spLocks/>
          </p:cNvSpPr>
          <p:nvPr/>
        </p:nvSpPr>
        <p:spPr>
          <a:xfrm>
            <a:off x="1772224" y="4849259"/>
            <a:ext cx="1377376" cy="39438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mk-MK" b="0" dirty="0"/>
              <a:t>4 обиди</a:t>
            </a:r>
          </a:p>
        </p:txBody>
      </p:sp>
      <p:sp>
        <p:nvSpPr>
          <p:cNvPr id="12" name="Text Placeholder 4"/>
          <p:cNvSpPr txBox="1">
            <a:spLocks/>
          </p:cNvSpPr>
          <p:nvPr/>
        </p:nvSpPr>
        <p:spPr>
          <a:xfrm>
            <a:off x="8764613" y="4834001"/>
            <a:ext cx="1377376" cy="39438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b="0" dirty="0"/>
              <a:t>1 обид</a:t>
            </a:r>
          </a:p>
        </p:txBody>
      </p:sp>
    </p:spTree>
    <p:extLst>
      <p:ext uri="{BB962C8B-B14F-4D97-AF65-F5344CB8AC3E}">
        <p14:creationId xmlns:p14="http://schemas.microsoft.com/office/powerpoint/2010/main" val="290442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837592" y="2048608"/>
            <a:ext cx="8115300" cy="345537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mk-MK" sz="2800" dirty="0"/>
              <a:t>ОКРУЖУВАЊЕ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algn="ctr"/>
            <a:r>
              <a:rPr lang="mk-MK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ЗОШТО Е </a:t>
            </a:r>
            <a:r>
              <a:rPr lang="mk-MK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ПОТРЕБЕН</a:t>
            </a:r>
            <a:r>
              <a:rPr lang="mk-MK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mk-MK" b="1" dirty="0">
                <a:solidFill>
                  <a:schemeClr val="accent2"/>
                </a:solidFill>
              </a:rPr>
              <a:t>МЕНАЏМЕНТОТ?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72344" y="2989384"/>
            <a:ext cx="2286000" cy="1723293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mk-MK" b="1" dirty="0"/>
              <a:t>КЛИЕНТИ</a:t>
            </a:r>
          </a:p>
          <a:p>
            <a:pPr algn="r"/>
            <a:r>
              <a:rPr lang="mk-MK" b="1" dirty="0"/>
              <a:t>МАТЕРИЈАЛИ</a:t>
            </a:r>
          </a:p>
          <a:p>
            <a:pPr algn="r"/>
            <a:r>
              <a:rPr lang="mk-MK" b="1" dirty="0"/>
              <a:t>ИНФОРМАЦИИ</a:t>
            </a:r>
          </a:p>
          <a:p>
            <a:pPr algn="r"/>
            <a:r>
              <a:rPr lang="mk-MK" b="1" dirty="0"/>
              <a:t>КАПАЦИТЕТИ</a:t>
            </a:r>
          </a:p>
          <a:p>
            <a:pPr algn="r"/>
            <a:r>
              <a:rPr lang="mk-MK" b="1" dirty="0"/>
              <a:t>ПЕРСОНАЛ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851677" y="2989384"/>
            <a:ext cx="4031456" cy="17232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mk-MK" b="1" dirty="0">
                <a:solidFill>
                  <a:schemeClr val="tx1"/>
                </a:solidFill>
              </a:rPr>
              <a:t>ПРОЦЕСИ НА ТРАНСФОРМАЦИЈА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92" y="3340363"/>
            <a:ext cx="1943100" cy="1372314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8476466" y="2989384"/>
            <a:ext cx="2286000" cy="1723293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mk-MK" b="1" dirty="0"/>
              <a:t>ПРОИЗВОДИ/</a:t>
            </a:r>
          </a:p>
          <a:p>
            <a:pPr algn="r"/>
            <a:r>
              <a:rPr lang="mk-MK" b="1" dirty="0"/>
              <a:t>УСЛУГИ</a:t>
            </a:r>
          </a:p>
        </p:txBody>
      </p:sp>
      <p:sp>
        <p:nvSpPr>
          <p:cNvPr id="8" name="Chevron 7"/>
          <p:cNvSpPr/>
          <p:nvPr/>
        </p:nvSpPr>
        <p:spPr>
          <a:xfrm>
            <a:off x="3344483" y="3433217"/>
            <a:ext cx="422031" cy="686157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k-MK">
              <a:solidFill>
                <a:schemeClr val="tx1"/>
              </a:solidFill>
            </a:endParaRPr>
          </a:p>
        </p:txBody>
      </p:sp>
      <p:sp>
        <p:nvSpPr>
          <p:cNvPr id="16" name="Chevron 15"/>
          <p:cNvSpPr/>
          <p:nvPr/>
        </p:nvSpPr>
        <p:spPr>
          <a:xfrm>
            <a:off x="7968296" y="3433217"/>
            <a:ext cx="422031" cy="686157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k-MK">
              <a:solidFill>
                <a:schemeClr val="tx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63FBD04-D313-46D1-ABA7-FBF828560618}"/>
              </a:ext>
            </a:extLst>
          </p:cNvPr>
          <p:cNvGrpSpPr/>
          <p:nvPr/>
        </p:nvGrpSpPr>
        <p:grpSpPr>
          <a:xfrm>
            <a:off x="-304800" y="5867400"/>
            <a:ext cx="12496800" cy="990600"/>
            <a:chOff x="-304800" y="5867400"/>
            <a:chExt cx="12496800" cy="9906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21F7959-0A2A-4F60-BBBD-D474E0CB6112}"/>
                </a:ext>
              </a:extLst>
            </p:cNvPr>
            <p:cNvSpPr/>
            <p:nvPr/>
          </p:nvSpPr>
          <p:spPr>
            <a:xfrm>
              <a:off x="-304800" y="5867400"/>
              <a:ext cx="12496800" cy="990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D8E84F-6CB4-47FF-82FD-9D112120C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862" y="6019800"/>
              <a:ext cx="1619476" cy="57158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0F01A99-8698-43D5-A11D-573DB61C2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531" y="6019799"/>
              <a:ext cx="1481138" cy="69579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9C02750-51A1-464F-B9F6-A36F30953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863" y="6122835"/>
              <a:ext cx="2305457" cy="48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167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4" grpId="0" animBg="1"/>
      <p:bldP spid="12" grpId="0" animBg="1"/>
      <p:bldP spid="15" grpId="0" animBg="1"/>
      <p:bldP spid="8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466</Words>
  <Application>Microsoft Office PowerPoint</Application>
  <PresentationFormat>Widescreen</PresentationFormat>
  <Paragraphs>179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Arial Black</vt:lpstr>
      <vt:lpstr>Calibri</vt:lpstr>
      <vt:lpstr>Office Theme</vt:lpstr>
      <vt:lpstr>МЕНАЏМЕНТ И МЕНАЏЕРСКИ ВЕШТИНИ</vt:lpstr>
      <vt:lpstr>PowerPoint Presentation</vt:lpstr>
      <vt:lpstr>Нивните  менаџерски вештини!</vt:lpstr>
      <vt:lpstr>Што е тоа?</vt:lpstr>
      <vt:lpstr>PowerPoint Presentation</vt:lpstr>
      <vt:lpstr>МЕНАЏМЕНТОТ Е:</vt:lpstr>
      <vt:lpstr>PowerPoint Presentation</vt:lpstr>
      <vt:lpstr>ЕФЕКТИВНОСТ VS ЕФИКАСНОСТ</vt:lpstr>
      <vt:lpstr>ЗОШТО Е ПОТРЕБЕН МЕНАЏМЕНТОТ?</vt:lpstr>
      <vt:lpstr>ОСНОВНИ МЕНАЏЕРСКИ НИВОА</vt:lpstr>
      <vt:lpstr>МЕНАЏЕРСКИ НИВОА И</vt:lpstr>
      <vt:lpstr>УЛОГИ НА МЕНАЏЕРОТ</vt:lpstr>
      <vt:lpstr>МЕНАЏЕРСКИ СТИЛОВИ</vt:lpstr>
      <vt:lpstr>PowerPoint Presentation</vt:lpstr>
      <vt:lpstr>PowerPoint Presentation</vt:lpstr>
      <vt:lpstr>PowerPoint Presentation</vt:lpstr>
      <vt:lpstr>PowerPoint Presentation</vt:lpstr>
      <vt:lpstr>Прашање 2 | Кој е најидеалниот стил?</vt:lpstr>
      <vt:lpstr>ОСНОВНИ ГРУПИ МЕНАЏЕРСКИ ВЕШТИНИ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УТВРДУВАЊЕ НА ПОТРЕБИТЕ ЗА ОБУКА</dc:title>
  <dc:creator>nenad.dafincevski</dc:creator>
  <cp:lastModifiedBy>IGj</cp:lastModifiedBy>
  <cp:revision>32</cp:revision>
  <dcterms:created xsi:type="dcterms:W3CDTF">2006-08-16T00:00:00Z</dcterms:created>
  <dcterms:modified xsi:type="dcterms:W3CDTF">2020-06-10T21:54:28Z</dcterms:modified>
</cp:coreProperties>
</file>